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7559675" cy="10691800"/>
  <p:embeddedFontLst>
    <p:embeddedFont>
      <p:font typeface="Manrope"/>
      <p:regular r:id="rId16"/>
      <p:bold r:id="rId17"/>
    </p:embeddedFont>
  </p:embeddedFontLst>
  <p:custDataLst>
    <p:tags r:id="rId15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40">
          <p15:clr>
            <a:srgbClr val="747775"/>
          </p15:clr>
        </p15:guide>
        <p15:guide id="2" pos="357">
          <p15:clr>
            <a:srgbClr val="747775"/>
          </p15:clr>
        </p15:guide>
        <p15:guide id="3" pos="7325">
          <p15:clr>
            <a:srgbClr val="747775"/>
          </p15:clr>
        </p15:guide>
        <p15:guide id="4" orient="horz" pos="4025">
          <p15:clr>
            <a:srgbClr val="747775"/>
          </p15:clr>
        </p15:guide>
        <p15:guide id="5" pos="6371">
          <p15:clr>
            <a:srgbClr val="747775"/>
          </p15:clr>
        </p15:guide>
        <p15:guide id="6" pos="3436">
          <p15:clr>
            <a:srgbClr val="747775"/>
          </p15:clr>
        </p15:guide>
        <p15:guide id="7" pos="5014">
          <p15:clr>
            <a:srgbClr val="747775"/>
          </p15:clr>
        </p15:guide>
        <p15:guide id="8" pos="1809">
          <p15:clr>
            <a:srgbClr val="747775"/>
          </p15:clr>
        </p15:guide>
        <p15:guide id="9" orient="horz" pos="907">
          <p15:clr>
            <a:srgbClr val="747775"/>
          </p15:clr>
        </p15:guide>
        <p15:guide id="10" orient="horz" pos="3610">
          <p15:clr>
            <a:srgbClr val="747775"/>
          </p15:clr>
        </p15:guide>
        <p15:guide id="11" orient="horz" pos="3686">
          <p15:clr>
            <a:srgbClr val="747775"/>
          </p15:clr>
        </p15:guide>
        <p15:guide id="12" orient="horz" pos="1191">
          <p15:clr>
            <a:srgbClr val="747775"/>
          </p15:clr>
        </p15:guide>
        <p15:guide id="13" orient="horz" pos="1780">
          <p15:clr>
            <a:srgbClr val="747775"/>
          </p15:clr>
        </p15:guide>
        <p15:guide id="14" orient="horz" pos="1463">
          <p15:clr>
            <a:srgbClr val="747775"/>
          </p15:clr>
        </p15:guide>
        <p15:guide id="15" orient="horz" pos="2777">
          <p15:clr>
            <a:srgbClr val="747775"/>
          </p15:clr>
        </p15:guide>
        <p15:guide id="16" orient="horz" pos="2313">
          <p15:clr>
            <a:srgbClr val="747775"/>
          </p15:clr>
        </p15:guide>
        <p15:guide id="17" orient="horz" pos="3027">
          <p15:clr>
            <a:srgbClr val="747775"/>
          </p15:clr>
        </p15:guide>
        <p15:guide id="18" orient="horz" pos="1247">
          <p15:clr>
            <a:srgbClr val="747775"/>
          </p15:clr>
        </p15:guide>
        <p15:guide id="19" orient="horz" pos="3855">
          <p15:clr>
            <a:srgbClr val="747775"/>
          </p15:clr>
        </p15:guide>
        <p15:guide id="20" orient="horz" pos="2594">
          <p15:clr>
            <a:srgbClr val="747775"/>
          </p15:clr>
        </p15:guide>
      </p15:sldGuideLst>
    </p:ext>
    <p:ext uri="GoogleSlidesCustomDataVersion2">
      <go:slidesCustomData xmlns:go="http://customooxmlschemas.google.com/" r:id="rId21" roundtripDataSignature="AMtx7miw1rCi/mCoBfvV7zzMVAfxW9uc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r="http://schemas.openxmlformats.org/officeDocument/2006/relationships" xmlns:a="http://schemas.openxmlformats.org/drawingml/2006/main" def="{614A1C51-06A3-481E-B159-80C112886963}">
  <a:tblStyle styleId="{614A1C51-06A3-481E-B159-80C11288696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 showOutlineIcons="0" horzBarState="maximized">
    <p:restoredLeft sz="16000"/>
    <p:restoredTop sz="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40"/>
        <p:guide pos="357"/>
        <p:guide pos="7325"/>
        <p:guide orient="horz" pos="4025"/>
        <p:guide pos="6371"/>
        <p:guide pos="3436"/>
        <p:guide pos="5014"/>
        <p:guide pos="1809"/>
        <p:guide orient="horz" pos="907"/>
        <p:guide orient="horz" pos="3610"/>
        <p:guide orient="horz" pos="3686"/>
        <p:guide orient="horz" pos="1191"/>
        <p:guide orient="horz" pos="1780"/>
        <p:guide orient="horz" pos="1463"/>
        <p:guide orient="horz" pos="2777"/>
        <p:guide orient="horz" pos="2313"/>
        <p:guide orient="horz" pos="3027"/>
        <p:guide orient="horz" pos="1247"/>
        <p:guide orient="horz" pos="3855"/>
        <p:guide orient="horz" pos="2594"/>
      </p:guideLst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1.xml" /><Relationship Id="rId16" Type="http://schemas.openxmlformats.org/officeDocument/2006/relationships/font" Target="fonts/font1.fntdata" /><Relationship Id="rId17" Type="http://schemas.openxmlformats.org/officeDocument/2006/relationships/font" Target="fonts/font2.fntdata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notesMaster" Target="notesMasters/notesMaster1.xml" /><Relationship Id="rId20" Type="http://schemas.openxmlformats.org/officeDocument/2006/relationships/theme" Target="theme/theme1.xml" /><Relationship Id="rId21" Type="http://customschemas.google.com/relationships/presentationmetadata" Target="metadata" /><Relationship Id="rId22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sp>
        <p:nvSpPr>
          <p:cNvPr id="91" name="Google Shape;91;p1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2" name="Google Shape;92;p1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00" name="Shape 100"/>
        <p:cNvGrpSpPr/>
        <p:nvPr/>
      </p:nvGrpSpPr>
      <p:grpSpPr>
        <a:xfrm>
          <a:off x="0" y="0"/>
          <a:ext cx="0" cy="0"/>
        </a:xfrm>
      </p:grpSpPr>
      <p:sp>
        <p:nvSpPr>
          <p:cNvPr id="101" name="Google Shape;101;p2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2" name="Google Shape;102;p2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17" name="Shape 117"/>
        <p:cNvGrpSpPr/>
        <p:nvPr/>
      </p:nvGrpSpPr>
      <p:grpSpPr>
        <a:xfrm>
          <a:off x="0" y="0"/>
          <a:ext cx="0" cy="0"/>
        </a:xfrm>
      </p:grpSpPr>
      <p:sp>
        <p:nvSpPr>
          <p:cNvPr id="118" name="Google Shape;118;h412c7d5f31ce7357_0_50:notes"/>
          <p:cNvSpPr txBox="1"/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9" name="Google Shape;119;h412c7d5f31ce7357_0_50:notes"/>
          <p:cNvSpPr/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35" name="Shape 135"/>
        <p:cNvGrpSpPr/>
        <p:nvPr/>
      </p:nvGrpSpPr>
      <p:grpSpPr>
        <a:xfrm>
          <a:off x="0" y="0"/>
          <a:ext cx="0" cy="0"/>
        </a:xfrm>
      </p:grpSpPr>
      <p:sp>
        <p:nvSpPr>
          <p:cNvPr id="136" name="Google Shape;136;p3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" name="Google Shape;137;p3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51" name="Shape 151"/>
        <p:cNvGrpSpPr/>
        <p:nvPr/>
      </p:nvGrpSpPr>
      <p:grpSpPr>
        <a:xfrm>
          <a:off x="0" y="0"/>
          <a:ext cx="0" cy="0"/>
        </a:xfrm>
      </p:grpSpPr>
      <p:sp>
        <p:nvSpPr>
          <p:cNvPr id="152" name="Google Shape;152;g3f8cecd49eb_3_118:notes"/>
          <p:cNvSpPr txBox="1"/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53" name="Google Shape;153;g3f8cecd49eb_3_118:notes"/>
          <p:cNvSpPr/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67" name="Shape 167"/>
        <p:cNvGrpSpPr/>
        <p:nvPr/>
      </p:nvGrpSpPr>
      <p:grpSpPr>
        <a:xfrm>
          <a:off x="0" y="0"/>
          <a:ext cx="0" cy="0"/>
        </a:xfrm>
      </p:grpSpPr>
      <p:sp>
        <p:nvSpPr>
          <p:cNvPr id="168" name="Google Shape;168;p8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9" name="Google Shape;169;p8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81" name="Shape 181"/>
        <p:cNvGrpSpPr/>
        <p:nvPr/>
      </p:nvGrpSpPr>
      <p:grpSpPr>
        <a:xfrm>
          <a:off x="0" y="0"/>
          <a:ext cx="0" cy="0"/>
        </a:xfrm>
      </p:grpSpPr>
      <p:sp>
        <p:nvSpPr>
          <p:cNvPr id="182" name="Google Shape;182;h412c7d5f31ce7357_0_6:notes"/>
          <p:cNvSpPr txBox="1"/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3" name="Google Shape;183;h412c7d5f31ce7357_0_6:notes"/>
          <p:cNvSpPr/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04" name="Shape 204"/>
        <p:cNvGrpSpPr/>
        <p:nvPr/>
      </p:nvGrpSpPr>
      <p:grpSpPr>
        <a:xfrm>
          <a:off x="0" y="0"/>
          <a:ext cx="0" cy="0"/>
        </a:xfrm>
      </p:grpSpPr>
      <p:sp>
        <p:nvSpPr>
          <p:cNvPr id="205" name="Google Shape;205;g3fbf73032aa_0_0:notes"/>
          <p:cNvSpPr txBox="1"/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6" name="Google Shape;206;g3fbf73032aa_0_0:notes"/>
          <p:cNvSpPr/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17" name="Shape 217"/>
        <p:cNvGrpSpPr/>
        <p:nvPr/>
      </p:nvGrpSpPr>
      <p:grpSpPr>
        <a:xfrm>
          <a:off x="0" y="0"/>
          <a:ext cx="0" cy="0"/>
        </a:xfrm>
      </p:grpSpPr>
      <p:sp>
        <p:nvSpPr>
          <p:cNvPr id="218" name="Google Shape;218;p10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9" name="Google Shape;219;p10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32" name="Shape 232"/>
        <p:cNvGrpSpPr/>
        <p:nvPr/>
      </p:nvGrpSpPr>
      <p:grpSpPr>
        <a:xfrm>
          <a:off x="0" y="0"/>
          <a:ext cx="0" cy="0"/>
        </a:xfrm>
      </p:grpSpPr>
      <p:sp>
        <p:nvSpPr>
          <p:cNvPr id="233" name="Google Shape;233;g3f8cecd49eb_3_169:notes"/>
          <p:cNvSpPr txBox="1"/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4" name="Google Shape;234;g3f8cecd49eb_3_169:notes"/>
          <p:cNvSpPr/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56" name="Shape 256"/>
        <p:cNvGrpSpPr/>
        <p:nvPr/>
      </p:nvGrpSpPr>
      <p:grpSpPr>
        <a:xfrm>
          <a:off x="0" y="0"/>
          <a:ext cx="0" cy="0"/>
        </a:xfrm>
      </p:grpSpPr>
      <p:sp>
        <p:nvSpPr>
          <p:cNvPr id="257" name="Google Shape;257;g3f8cecd49eb_3_219:notes"/>
          <p:cNvSpPr txBox="1"/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8" name="Google Shape;258;g3f8cecd49eb_3_219:notes"/>
          <p:cNvSpPr/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75" name="Shape 275"/>
        <p:cNvGrpSpPr/>
        <p:nvPr/>
      </p:nvGrpSpPr>
      <p:grpSpPr>
        <a:xfrm>
          <a:off x="0" y="0"/>
          <a:ext cx="0" cy="0"/>
        </a:xfrm>
      </p:grpSpPr>
      <p:sp>
        <p:nvSpPr>
          <p:cNvPr id="276" name="Google Shape;276;p15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7" name="Google Shape;277;p15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Обычный 1" type="blank">
  <p:cSld name="BLANK">
    <p:bg>
      <p:bgPr>
        <a:solidFill>
          <a:srgbClr val="FFFFFF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</a:xfrm>
      </p:grpSpPr>
      <p:sp>
        <p:nvSpPr>
          <p:cNvPr id="8" name="Google Shape;8;p17"/>
          <p:cNvSpPr txBox="1"/>
          <p:nvPr>
            <p:ph type="title"/>
          </p:nvPr>
        </p:nvSpPr>
        <p:spPr>
          <a:xfrm>
            <a:off x="1523880" y="1122480"/>
            <a:ext cx="9142560" cy="238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9pPr>
          </a:lstStyle>
          <a:p/>
        </p:txBody>
      </p:sp>
      <p:sp>
        <p:nvSpPr>
          <p:cNvPr id="9" name="Google Shape;9;p17"/>
          <p:cNvSpPr txBox="1"/>
          <p:nvPr>
            <p:ph type="dt" idx="10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9pPr>
          </a:lstStyle>
          <a:p/>
        </p:txBody>
      </p:sp>
      <p:sp>
        <p:nvSpPr>
          <p:cNvPr id="10" name="Google Shape;10;p17"/>
          <p:cNvSpPr txBox="1"/>
          <p:nvPr>
            <p:ph type="ftr" idx="11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9pPr>
          </a:lstStyle>
          <a:p/>
        </p:txBody>
      </p:sp>
      <p:sp>
        <p:nvSpPr>
          <p:cNvPr id="11" name="Google Shape;11;p17"/>
          <p:cNvSpPr txBox="1"/>
          <p:nvPr>
            <p:ph type="sldNum" idx="12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solidFill>
                <a:srgbClr val="000000"/>
              </a:solidFill>
              <a:latin typeface="Times New Roman" charset="0"/>
              <a:ea typeface="Times New Roman"/>
              <a:cs typeface="Times New Roman" panose="02020503050405090304"/>
              <a:sym typeface="Times New Roman" charset="0"/>
            </a:endParaRPr>
          </a:p>
        </p:txBody>
      </p:sp>
      <p:sp>
        <p:nvSpPr>
          <p:cNvPr id="12" name="Google Shape;12;p17"/>
          <p:cNvSpPr txBox="1"/>
          <p:nvPr>
            <p:ph type="body" idx="1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9pPr>
          </a:lstStyle>
          <a:p/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Обычный 8">
  <p:cSld name="Обычный 8">
    <p:bg>
      <p:bgPr>
        <a:solidFill>
          <a:srgbClr val="FFFFFF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</a:xfrm>
      </p:grpSpPr>
      <p:sp>
        <p:nvSpPr>
          <p:cNvPr id="14" name="Google Shape;14;p18"/>
          <p:cNvSpPr txBox="1"/>
          <p:nvPr>
            <p:ph type="dt" idx="10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9pPr>
          </a:lstStyle>
          <a:p/>
        </p:txBody>
      </p:sp>
      <p:sp>
        <p:nvSpPr>
          <p:cNvPr id="15" name="Google Shape;15;p18"/>
          <p:cNvSpPr txBox="1"/>
          <p:nvPr>
            <p:ph type="ftr" idx="11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9pPr>
          </a:lstStyle>
          <a:p/>
        </p:txBody>
      </p:sp>
      <p:sp>
        <p:nvSpPr>
          <p:cNvPr id="16" name="Google Shape;16;p18"/>
          <p:cNvSpPr txBox="1"/>
          <p:nvPr>
            <p:ph type="sldNum" idx="12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Google Shape;17;p18"/>
          <p:cNvSpPr txBox="1"/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9pPr>
          </a:lstStyle>
          <a:p/>
        </p:txBody>
      </p:sp>
      <p:sp>
        <p:nvSpPr>
          <p:cNvPr id="18" name="Google Shape;18;p18"/>
          <p:cNvSpPr txBox="1"/>
          <p:nvPr>
            <p:ph type="body" idx="1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/>
            </a:lvl9pPr>
          </a:lstStyle>
          <a:p/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6"/>
          <p:cNvSpPr txBox="1"/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iming/>
  <p:hf hdr="0" ftr="0" dt="0"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Relationship Id="rId4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5.jpeg" /><Relationship Id="rId4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jpeg" /><Relationship Id="rId4" Type="http://schemas.openxmlformats.org/officeDocument/2006/relationships/image" Target="../media/image8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9.jpe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png" /><Relationship Id="rId6" Type="http://schemas.openxmlformats.org/officeDocument/2006/relationships/image" Target="../media/image15.png" /><Relationship Id="rId7" Type="http://schemas.openxmlformats.org/officeDocument/2006/relationships/image" Target="../media/image16.png" /><Relationship Id="rId8" Type="http://schemas.openxmlformats.org/officeDocument/2006/relationships/image" Target="../media/image17.png" /><Relationship Id="rId9" Type="http://schemas.openxmlformats.org/officeDocument/2006/relationships/image" Target="../media/image18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0.png" /><Relationship Id="rId4" Type="http://schemas.openxmlformats.org/officeDocument/2006/relationships/image" Target="../media/image11.png" /><Relationship Id="rId5" Type="http://schemas.openxmlformats.org/officeDocument/2006/relationships/image" Target="../media/image19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20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2.jpeg" /><Relationship Id="rId4" Type="http://schemas.openxmlformats.org/officeDocument/2006/relationships/hyperlink" Target="https://xn----8sbehswjcibbnjop6m.xn--p1ai/" TargetMode="External" /><Relationship Id="rId5" Type="http://schemas.openxmlformats.org/officeDocument/2006/relationships/hyperlink" Target="http://yadonor.ru" TargetMode="External" /><Relationship Id="rId6" Type="http://schemas.openxmlformats.org/officeDocument/2006/relationships/hyperlink" Target="http://donorsearch.org" TargetMode="Externa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23.jpeg" /><Relationship Id="rId4" Type="http://schemas.openxmlformats.org/officeDocument/2006/relationships/image" Target="../media/image2.png" /><Relationship Id="rId5" Type="http://schemas.openxmlformats.org/officeDocument/2006/relationships/image" Target="../media/image24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93" name="Shape 93"/>
        <p:cNvGrpSpPr/>
        <p:nvPr/>
      </p:nvGrpSpPr>
      <p:grpSpPr>
        <a:xfrm>
          <a:off x="0" y="0"/>
          <a:ext cx="0" cy="0"/>
        </a:xfrm>
      </p:grpSpPr>
      <p:pic>
        <p:nvPicPr>
          <p:cNvPr id="94" name="Google Shape;94;p1" title="Photo2.jpg"/>
          <p:cNvPicPr preferRelativeResize="0"/>
          <p:nvPr/>
        </p:nvPicPr>
        <p:blipFill>
          <a:blip r:embed="rId3">
            <a:alphaModFix/>
          </a:blip>
          <a:srcRect l="10430" t="21241" r="7313"/>
          <a:stretch>
            <a:fillRect/>
          </a:stretch>
        </p:blipFill>
        <p:spPr>
          <a:xfrm>
            <a:off x="600" y="750"/>
            <a:ext cx="12190800" cy="6856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46186" y="544586"/>
            <a:ext cx="1078920" cy="43884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/>
          <p:nvPr/>
        </p:nvSpPr>
        <p:spPr>
          <a:xfrm>
            <a:off x="445380" y="3283380"/>
            <a:ext cx="9973800" cy="11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46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Как подготовиться  к донации</a:t>
            </a:r>
            <a:br>
              <a:rPr lang="ru-RU" sz="46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46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и восстановиться после нее</a:t>
            </a:r>
            <a:r>
              <a:rPr lang="ru-RU" sz="4600" b="1" i="0" u="none" strike="noStrike" cap="none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 </a:t>
            </a:r>
            <a:endParaRPr sz="46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473880" y="453580"/>
            <a:ext cx="27660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Портал «+Я»</a:t>
            </a:r>
            <a:br>
              <a:rPr lang="ru-RU" sz="1600" b="0" i="0" u="none" strike="noStrike" cap="none"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0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донорство‑плазмы.рф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463752" y="4871550"/>
            <a:ext cx="7282800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000" b="1" i="0" u="none" strike="noStrike" cap="none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Четыре шага: решение → подготовка</a:t>
            </a:r>
            <a:r>
              <a:rPr lang="ru-RU" sz="30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ru-RU" sz="3000" b="1" i="0" u="none" strike="noStrike" cap="none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→ донация → восстановление</a:t>
            </a:r>
            <a:endParaRPr sz="30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470506" y="5872143"/>
            <a:ext cx="11248500" cy="4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Разберём, что сделать до, во время и после сдачи крови, чтобы пройти процедуру спокойно и комфортно</a:t>
            </a:r>
            <a:endParaRPr sz="1600" b="1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b="1" i="0" u="none" strike="noStrike" cap="none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03" name="Shape 103"/>
        <p:cNvGrpSpPr/>
        <p:nvPr/>
      </p:nvGrpSpPr>
      <p:grpSpPr>
        <a:xfrm>
          <a:off x="0" y="0"/>
          <a:ext cx="0" cy="0"/>
        </a:xfrm>
      </p:grpSpPr>
      <p:pic>
        <p:nvPicPr>
          <p:cNvPr id="104" name="Google Shape;104;p2" title="Rectangle 57790021.jpg"/>
          <p:cNvPicPr preferRelativeResize="0"/>
          <p:nvPr/>
        </p:nvPicPr>
        <p:blipFill>
          <a:blip r:embed="rId3">
            <a:alphaModFix/>
          </a:blip>
          <a:srcRect t="7526" b="7526"/>
          <a:stretch>
            <a:fillRect/>
          </a:stretch>
        </p:blipFill>
        <p:spPr>
          <a:xfrm>
            <a:off x="600" y="750"/>
            <a:ext cx="12190800" cy="6856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05" name="Google Shape;105;p2"/>
          <p:cNvSpPr/>
          <p:nvPr/>
        </p:nvSpPr>
        <p:spPr>
          <a:xfrm>
            <a:off x="443275" y="475000"/>
            <a:ext cx="11184600" cy="7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4200" b="1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Подготовка</a:t>
            </a:r>
            <a:r>
              <a:rPr lang="ru-RU" sz="4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200" b="1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начинается заранее</a:t>
            </a:r>
            <a:r>
              <a:rPr lang="ru-RU" sz="4200" b="1" u="none" strike="noStrik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4200" b="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 txBox="1"/>
          <p:nvPr>
            <p:ph type="sldNum" idx="12"/>
          </p:nvPr>
        </p:nvSpPr>
        <p:spPr>
          <a:xfrm>
            <a:off x="8969360" y="6145667"/>
            <a:ext cx="2741700" cy="3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>
                <a:solidFill>
                  <a:schemeClr val="lt1"/>
                </a:solidFill>
              </a:rPr>
              <a:t>2</a:t>
            </a:fld>
            <a:endParaRPr>
              <a:solidFill>
                <a:schemeClr val="lt1"/>
              </a:solidFill>
              <a:latin typeface="Times New Roman" charset="0"/>
              <a:ea typeface="Times New Roman"/>
              <a:cs typeface="Times New Roman" panose="02020503050405090304"/>
              <a:sym typeface="Times New Roman" charset="0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463289" y="1871976"/>
            <a:ext cx="30633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За 72 часа</a:t>
            </a:r>
            <a:endParaRPr sz="20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474916" y="2349571"/>
            <a:ext cx="3111300" cy="9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266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 b="1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Не принимайте аспирин и анальгетики.</a:t>
            </a: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 Эти вещества ухудшают свертываемость крови.</a:t>
            </a:r>
            <a:endParaRPr sz="1300" i="0" u="none" strike="noStrike" cap="none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8149657" y="2349571"/>
            <a:ext cx="3206700" cy="8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 b="1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Исключите алкоголь.</a:t>
            </a:r>
            <a:r>
              <a:rPr lang="ru-RU" sz="1300" b="0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 Это поможет избежать дополнительной нагрузки на организм перед донацией.</a:t>
            </a:r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"/>
          <p:cNvSpPr/>
          <p:nvPr/>
        </p:nvSpPr>
        <p:spPr>
          <a:xfrm>
            <a:off x="8149657" y="1871986"/>
            <a:ext cx="28788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i="0" u="none" strike="noStrike" cap="none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За 48 часов</a:t>
            </a:r>
            <a:endParaRPr sz="20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8149657" y="4623370"/>
            <a:ext cx="3176700" cy="12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 b="1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Выспитесь и соблюдайте рекомендованную диету.</a:t>
            </a:r>
            <a:r>
              <a:rPr lang="ru-RU" sz="1300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 Хорошее самочувствие и привычное питание помогут легче перенести процедуру.</a:t>
            </a:r>
            <a:r>
              <a:rPr lang="ru-RU" sz="1400" b="0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"/>
          <p:cNvSpPr/>
          <p:nvPr/>
        </p:nvSpPr>
        <p:spPr>
          <a:xfrm>
            <a:off x="8149657" y="4048851"/>
            <a:ext cx="30141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i="0" u="none" strike="noStrike" cap="none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За день</a:t>
            </a:r>
            <a:endParaRPr sz="20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468666" y="4623370"/>
            <a:ext cx="33738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266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 b="1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Позавтракайте и пейте достаточно воды.</a:t>
            </a:r>
            <a:r>
              <a:rPr lang="ru-RU" sz="1300" b="0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 Не приходите натощак — лёгкий завтрак и нормальный питьевой режим снижают вероятность слабости. </a:t>
            </a:r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478791" y="4048856"/>
            <a:ext cx="29478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i="0" u="none" strike="noStrike" cap="none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Утром</a:t>
            </a:r>
            <a:endParaRPr sz="20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4596549" y="4623370"/>
            <a:ext cx="3176700" cy="10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266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 b="1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Не курите. </a:t>
            </a:r>
            <a:r>
              <a:rPr lang="ru-RU" sz="1300" b="0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Это поможет снизить дополнительную нагрузку на организм перед процедурой.</a:t>
            </a:r>
            <a:r>
              <a:rPr lang="ru-RU" sz="1500" b="0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1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4583127" y="4048864"/>
            <a:ext cx="30141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i="0" u="none" strike="noStrike" cap="none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За час</a:t>
            </a:r>
            <a:endParaRPr sz="20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20" name="Shape 120"/>
        <p:cNvGrpSpPr/>
        <p:nvPr/>
      </p:nvGrpSpPr>
      <p:grpSpPr>
        <a:xfrm>
          <a:off x="0" y="0"/>
          <a:ext cx="0" cy="0"/>
        </a:xfrm>
      </p:grpSpPr>
      <p:pic>
        <p:nvPicPr>
          <p:cNvPr id="121" name="Google Shape;121;h412c7d5f31ce7357_0_50" title="4у434ц43ц.jpg"/>
          <p:cNvPicPr preferRelativeResize="0"/>
          <p:nvPr/>
        </p:nvPicPr>
        <p:blipFill>
          <a:blip r:embed="rId3">
            <a:alphaModFix/>
          </a:blip>
          <a:srcRect l="2768" r="2777"/>
          <a:stretch>
            <a:fillRect/>
          </a:stretch>
        </p:blipFill>
        <p:spPr>
          <a:xfrm>
            <a:off x="600" y="750"/>
            <a:ext cx="12190800" cy="6856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22" name="Google Shape;122;h412c7d5f31ce7357_0_50"/>
          <p:cNvSpPr/>
          <p:nvPr/>
        </p:nvSpPr>
        <p:spPr>
          <a:xfrm>
            <a:off x="589975" y="4343300"/>
            <a:ext cx="5124600" cy="1653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D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</p:txBody>
      </p:sp>
      <p:sp>
        <p:nvSpPr>
          <p:cNvPr id="123" name="Google Shape;123;h412c7d5f31ce7357_0_50"/>
          <p:cNvSpPr/>
          <p:nvPr/>
        </p:nvSpPr>
        <p:spPr>
          <a:xfrm>
            <a:off x="447862" y="474686"/>
            <a:ext cx="112989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4200" b="1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Противопоказания к донации</a:t>
            </a:r>
            <a:r>
              <a:rPr lang="ru-RU" sz="46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46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4000" b="1"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4" name="Google Shape;124;h412c7d5f31ce7357_0_50"/>
          <p:cNvSpPr/>
          <p:nvPr/>
        </p:nvSpPr>
        <p:spPr>
          <a:xfrm>
            <a:off x="472092" y="1756713"/>
            <a:ext cx="49938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Абсолютные —</a:t>
            </a:r>
            <a:br>
              <a:rPr lang="ru-RU" sz="20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20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донорство невозможно</a:t>
            </a:r>
            <a:endParaRPr sz="20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h412c7d5f31ce7357_0_50"/>
          <p:cNvSpPr/>
          <p:nvPr/>
        </p:nvSpPr>
        <p:spPr>
          <a:xfrm>
            <a:off x="6368522" y="1756713"/>
            <a:ext cx="33807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Временные — нужно подождать</a:t>
            </a:r>
            <a:endParaRPr sz="20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h412c7d5f31ce7357_0_50"/>
          <p:cNvSpPr/>
          <p:nvPr/>
        </p:nvSpPr>
        <p:spPr>
          <a:xfrm>
            <a:off x="468774" y="2440025"/>
            <a:ext cx="5250000" cy="1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Это заболевания и состояния, при которых сдача крови может быть опасна для самого донора или создать риск для реципиента. К ним относятся, например, ВИЧ, гепатиты B и C, сифилис, злокачественные новообразования, тяжелые заболевания сердца и сосудов, заболевания крови, некоторые аутоиммунные и системные заболевания.</a:t>
            </a:r>
            <a:endParaRPr sz="130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300"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7" name="Google Shape;127;h412c7d5f31ce7357_0_50"/>
          <p:cNvSpPr/>
          <p:nvPr/>
        </p:nvSpPr>
        <p:spPr>
          <a:xfrm>
            <a:off x="6380875" y="2440025"/>
            <a:ext cx="5250000" cy="17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32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Некоторые ограничения действуют только определенный период. После ОРВИ или гриппа, хирургических вмешательств, обострения хронических заболеваний, некоторых поездок необходимо восстановиться и выдержать установленный срок. После этого человек может снова пройти медицинский осмотр и получить допуск.</a:t>
            </a:r>
            <a:endParaRPr sz="160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8" name="Google Shape;128;h412c7d5f31ce7357_0_50"/>
          <p:cNvSpPr/>
          <p:nvPr/>
        </p:nvSpPr>
        <p:spPr>
          <a:xfrm>
            <a:off x="466808" y="1193854"/>
            <a:ext cx="111588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Противопоказания бывают абсолютными и временными. </a:t>
            </a:r>
            <a:endParaRPr sz="1600" b="1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9" name="Google Shape;129;h412c7d5f31ce7357_0_50"/>
          <p:cNvSpPr/>
          <p:nvPr/>
        </p:nvSpPr>
        <p:spPr>
          <a:xfrm>
            <a:off x="6501126" y="4343300"/>
            <a:ext cx="5124600" cy="1653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D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</p:txBody>
      </p:sp>
      <p:sp>
        <p:nvSpPr>
          <p:cNvPr id="130" name="Google Shape;130;h412c7d5f31ce7357_0_50"/>
          <p:cNvSpPr/>
          <p:nvPr/>
        </p:nvSpPr>
        <p:spPr>
          <a:xfrm>
            <a:off x="765479" y="4567653"/>
            <a:ext cx="34566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Почему это важно?</a:t>
            </a:r>
            <a:endParaRPr sz="20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h412c7d5f31ce7357_0_50"/>
          <p:cNvSpPr/>
          <p:nvPr/>
        </p:nvSpPr>
        <p:spPr>
          <a:xfrm>
            <a:off x="6661887" y="4567649"/>
            <a:ext cx="44622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Важно:</a:t>
            </a:r>
            <a:endParaRPr sz="20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h412c7d5f31ce7357_0_50"/>
          <p:cNvSpPr/>
          <p:nvPr/>
        </p:nvSpPr>
        <p:spPr>
          <a:xfrm>
            <a:off x="779000" y="4950450"/>
            <a:ext cx="4750500" cy="8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Ограничения существуют сразу по двум причинам:</a:t>
            </a: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защитить здоровье донора и не допустить передачи заболевания реципиенту.</a:t>
            </a: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33" name="Google Shape;133;h412c7d5f31ce7357_0_50"/>
          <p:cNvSpPr/>
          <p:nvPr/>
        </p:nvSpPr>
        <p:spPr>
          <a:xfrm>
            <a:off x="6662796" y="4950450"/>
            <a:ext cx="4750500" cy="8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r>
              <a:rPr lang="ru-RU" sz="13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Наличие диагноза не всегда означает пожизненный отвод. Окончательное решение о возможности донации принимает врач.</a:t>
            </a: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34" name="Google Shape;134;h412c7d5f31ce7357_0_50"/>
          <p:cNvSpPr txBox="1"/>
          <p:nvPr>
            <p:ph type="sldNum" idx="12"/>
          </p:nvPr>
        </p:nvSpPr>
        <p:spPr>
          <a:xfrm>
            <a:off x="8978698" y="6155005"/>
            <a:ext cx="2741700" cy="3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3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38" name="Shape 138"/>
        <p:cNvGrpSpPr/>
        <p:nvPr/>
      </p:nvGrpSpPr>
      <p:grpSpPr>
        <a:xfrm>
          <a:off x="0" y="0"/>
          <a:ext cx="0" cy="0"/>
        </a:xfrm>
      </p:grpSpPr>
      <p:pic>
        <p:nvPicPr>
          <p:cNvPr id="139" name="Google Shape;139;p3" title="603c033544d94ca2b398c63ad2ee562c.jpeg"/>
          <p:cNvPicPr preferRelativeResize="0"/>
          <p:nvPr/>
        </p:nvPicPr>
        <p:blipFill>
          <a:blip r:embed="rId3">
            <a:alphaModFix/>
          </a:blip>
          <a:srcRect l="24458" r="25781"/>
          <a:stretch>
            <a:fillRect/>
          </a:stretch>
        </p:blipFill>
        <p:spPr>
          <a:xfrm>
            <a:off x="7064400" y="0"/>
            <a:ext cx="5127600" cy="6858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40" name="Google Shape;140;p3"/>
          <p:cNvSpPr/>
          <p:nvPr/>
        </p:nvSpPr>
        <p:spPr>
          <a:xfrm>
            <a:off x="436825" y="475000"/>
            <a:ext cx="55536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Font typeface="Arial"/>
              <a:buNone/>
            </a:pPr>
            <a:r>
              <a:rPr lang="ru-RU" sz="42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Что нельзя есть перед донацией</a:t>
            </a:r>
            <a:endParaRPr sz="4200" b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3"/>
          <p:cNvSpPr txBox="1"/>
          <p:nvPr>
            <p:ph type="sldNum" idx="12"/>
          </p:nvPr>
        </p:nvSpPr>
        <p:spPr>
          <a:xfrm>
            <a:off x="8972198" y="6161506"/>
            <a:ext cx="2741700" cy="3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>
                <a:solidFill>
                  <a:schemeClr val="lt1"/>
                </a:solidFill>
              </a:rPr>
              <a:t>4</a:t>
            </a:fld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2" name="Google Shape;142;p3"/>
          <p:cNvGraphicFramePr>
            <a:graphicFrameLocks noGrp="1"/>
          </p:cNvGraphicFramePr>
          <p:nvPr/>
        </p:nvGraphicFramePr>
        <p:xfrm>
          <a:off x="567295" y="1729231"/>
          <a:ext cx="5013300" cy="4053500"/>
        </p:xfrm>
        <a:graphic>
          <a:graphicData uri="http://schemas.openxmlformats.org/drawingml/2006/table">
            <a:tbl>
              <a:tblPr>
                <a:noFill/>
                <a:tableStyleId>{614A1C51-06A3-481E-B159-80C112886963}</a:tableStyleId>
              </a:tblPr>
              <a:tblGrid>
                <a:gridCol w="5013300"/>
              </a:tblGrid>
              <a:tr h="526600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 b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000" marR="36000" marT="45725" marB="45725">
                    <a:lnL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55550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/>
                    </a:p>
                  </a:txBody>
                  <a:tcPr marL="36000" marR="36000" marT="45725" marB="45725">
                    <a:lnL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6600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 b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000" marR="36000" marT="45725" marB="45725">
                    <a:lnL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6600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 b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000" marR="36000" marT="45725" marB="45725">
                    <a:lnL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6600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 b="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000" marR="36000" marT="45725" marB="45725">
                    <a:lnL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65600">
                <a:tc>
                  <a:txBody>
                    <a:bodyPr vert="horz" wrap="square"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500" spc="-43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Manrope"/>
                        <a:ea typeface="Manrope"/>
                        <a:cs typeface="Manrope"/>
                        <a:sym typeface="Manrope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500" spc="-43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Manrope"/>
                        <a:ea typeface="Manrope"/>
                        <a:cs typeface="Manrope"/>
                        <a:sym typeface="Manrope"/>
                      </a:endParaRPr>
                    </a:p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/>
                    </a:p>
                  </a:txBody>
                  <a:tcPr marL="36000" marR="36000" marT="45725" marB="45725">
                    <a:lnL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C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43" name="Google Shape;143;p3"/>
          <p:cNvSpPr/>
          <p:nvPr/>
        </p:nvSpPr>
        <p:spPr>
          <a:xfrm>
            <a:off x="1178549" y="1832695"/>
            <a:ext cx="44988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Нужно</a:t>
            </a:r>
            <a:r>
              <a:rPr lang="ru-RU" sz="2000" b="1" i="0" u="none" strike="noStrike" cap="none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 отказаться</a:t>
            </a:r>
            <a:endParaRPr sz="2000" b="0" i="0" u="none" strike="noStrike" cap="none">
              <a:solidFill>
                <a:srgbClr val="D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705650" y="2367473"/>
            <a:ext cx="4958100" cy="9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 b="0" i="0" u="none" strike="noStrike" cap="none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Жирное и жареное, </a:t>
            </a:r>
            <a:r>
              <a:rPr lang="ru-RU" sz="130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мясо и рыба, </a:t>
            </a:r>
            <a:r>
              <a:rPr lang="ru-RU" sz="1300" b="0" i="0" u="none" strike="noStrike" cap="none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фастфуд, </a:t>
            </a:r>
            <a:r>
              <a:rPr lang="ru-RU" sz="1300" spc="-43">
                <a:solidFill>
                  <a:srgbClr val="DC0000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колбасные изделия, продукты с большим количеством искусственных красителей и консервантов</a:t>
            </a:r>
            <a:r>
              <a:rPr lang="ru-RU" sz="130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1300" i="0" u="none" strike="noStrike" cap="none">
              <a:solidFill>
                <a:srgbClr val="DC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705641" y="4468813"/>
            <a:ext cx="44988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 b="0" i="0" u="none" strike="noStrike" cap="none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Бананы, авокадо, свёкла </a:t>
            </a:r>
            <a:endParaRPr sz="1300" b="0" i="0" u="none" strike="noStrike" cap="none">
              <a:solidFill>
                <a:srgbClr val="D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706721" y="3936782"/>
            <a:ext cx="44988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 b="0" i="0" u="none" strike="noStrike" cap="none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Шоколад и орехи</a:t>
            </a:r>
            <a:endParaRPr sz="1300" b="0" i="0" u="none" strike="noStrike" cap="none">
              <a:solidFill>
                <a:srgbClr val="D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706721" y="3429328"/>
            <a:ext cx="44988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 b="0" i="0" u="none" strike="noStrike" cap="none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Молочные продукты и яйца</a:t>
            </a:r>
            <a:endParaRPr sz="1300" b="0" i="0" u="none" strike="noStrike" cap="none">
              <a:solidFill>
                <a:srgbClr val="D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472025" y="5878175"/>
            <a:ext cx="49581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b="1" i="0" u="none" strike="noStrike" cap="none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Жирные и тяжёлые продукты могут негативно повлиять на качество компонентов крови.</a:t>
            </a:r>
            <a:br>
              <a:rPr lang="ru-RU" sz="1600" b="0" i="0" u="none" strike="noStrike" cap="none"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1" i="0" u="none" strike="noStrike" cap="none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3" title="60 p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050" y="1832700"/>
            <a:ext cx="320075" cy="320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"/>
          <p:cNvSpPr/>
          <p:nvPr/>
        </p:nvSpPr>
        <p:spPr>
          <a:xfrm>
            <a:off x="709350" y="5062692"/>
            <a:ext cx="51825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266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Мед, лимоны, апельсины, мандарины и другие</a:t>
            </a:r>
            <a:br>
              <a:rPr lang="ru-RU" sz="130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30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цитрусовые — из-за их аллергенных свойств</a:t>
            </a:r>
            <a:endParaRPr sz="1300">
              <a:solidFill>
                <a:srgbClr val="DC000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32266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rgbClr val="DC000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32266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300">
              <a:solidFill>
                <a:srgbClr val="DC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54" name="Shape 154"/>
        <p:cNvGrpSpPr/>
        <p:nvPr/>
      </p:nvGrpSpPr>
      <p:grpSpPr>
        <a:xfrm>
          <a:off x="0" y="0"/>
          <a:ext cx="0" cy="0"/>
        </a:xfrm>
      </p:grpSpPr>
      <p:pic>
        <p:nvPicPr>
          <p:cNvPr id="155" name="Google Shape;155;g3f8cecd49eb_3_118" title="Rectangle 57790025.jpg"/>
          <p:cNvPicPr preferRelativeResize="0"/>
          <p:nvPr/>
        </p:nvPicPr>
        <p:blipFill>
          <a:blip r:embed="rId3">
            <a:alphaModFix/>
          </a:blip>
          <a:srcRect l="57715" t="17918" r="5157"/>
          <a:stretch>
            <a:fillRect/>
          </a:stretch>
        </p:blipFill>
        <p:spPr>
          <a:xfrm>
            <a:off x="7064250" y="0"/>
            <a:ext cx="5127600" cy="6858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graphicFrame>
        <p:nvGraphicFramePr>
          <p:cNvPr id="156" name="Google Shape;156;g3f8cecd49eb_3_118"/>
          <p:cNvGraphicFramePr>
            <a:graphicFrameLocks noGrp="1"/>
          </p:cNvGraphicFramePr>
          <p:nvPr/>
        </p:nvGraphicFramePr>
        <p:xfrm>
          <a:off x="570293" y="2092810"/>
          <a:ext cx="5013300" cy="3159600"/>
        </p:xfrm>
        <a:graphic>
          <a:graphicData uri="http://schemas.openxmlformats.org/drawingml/2006/table">
            <a:tbl>
              <a:tblPr>
                <a:noFill/>
                <a:tableStyleId>{614A1C51-06A3-481E-B159-80C112886963}</a:tableStyleId>
              </a:tblPr>
              <a:tblGrid>
                <a:gridCol w="5013300"/>
              </a:tblGrid>
              <a:tr h="526600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 b="0" u="none" strike="noStrike">
                        <a:solidFill>
                          <a:srgbClr val="02243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000" marR="36000" marT="45725" marB="45725">
                    <a:lnL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6600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 b="0" u="none" strike="noStrike">
                        <a:solidFill>
                          <a:srgbClr val="02243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000" marR="36000" marT="45725" marB="45725">
                    <a:lnL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6600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 b="0" u="none" strike="noStrike">
                        <a:solidFill>
                          <a:srgbClr val="02243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000" marR="36000" marT="45725" marB="45725">
                    <a:lnL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6600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 b="0" u="none" strike="noStrike">
                        <a:solidFill>
                          <a:srgbClr val="02243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000" marR="36000" marT="45725" marB="45725">
                    <a:lnL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6600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 b="0" u="none" strike="noStrike">
                        <a:solidFill>
                          <a:srgbClr val="02243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000" marR="36000" marT="45725" marB="45725">
                    <a:lnL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6600">
                <a:tc>
                  <a:txBody>
                    <a:bodyPr vert="horz" wrap="square"/>
                    <a:lstStyle/>
                    <a:p>
                      <a:pPr marL="0" marR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 b="0" u="none" strike="noStrike">
                        <a:solidFill>
                          <a:srgbClr val="02243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000" marR="36000" marT="45725" marB="45725">
                    <a:lnL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2243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57" name="Google Shape;157;g3f8cecd49eb_3_118"/>
          <p:cNvSpPr/>
          <p:nvPr/>
        </p:nvSpPr>
        <p:spPr>
          <a:xfrm>
            <a:off x="436825" y="475000"/>
            <a:ext cx="111879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42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Что можно есть</a:t>
            </a:r>
            <a:br>
              <a:rPr lang="ru-RU" sz="42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42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перед донацией</a:t>
            </a:r>
            <a:endParaRPr sz="4200" b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g3f8cecd49eb_3_118"/>
          <p:cNvSpPr txBox="1"/>
          <p:nvPr>
            <p:ph type="sldNum" idx="12"/>
          </p:nvPr>
        </p:nvSpPr>
        <p:spPr>
          <a:xfrm>
            <a:off x="8978908" y="6161506"/>
            <a:ext cx="2741700" cy="3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5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" name="Google Shape;159;g3f8cecd49eb_3_118"/>
          <p:cNvSpPr/>
          <p:nvPr/>
        </p:nvSpPr>
        <p:spPr>
          <a:xfrm>
            <a:off x="463650" y="5569494"/>
            <a:ext cx="59394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Font typeface="Arial"/>
              <a:buNone/>
            </a:pPr>
            <a:r>
              <a:rPr lang="ru-RU" sz="16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Перед донацией выбирайте лёгкую еду</a:t>
            </a:r>
            <a:br>
              <a:rPr lang="ru-RU" sz="16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6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и пейте достаточно жидкости.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g3f8cecd49eb_3_118" title="60 p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5750" y="2207050"/>
            <a:ext cx="303375" cy="30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3f8cecd49eb_3_118"/>
          <p:cNvSpPr/>
          <p:nvPr/>
        </p:nvSpPr>
        <p:spPr>
          <a:xfrm>
            <a:off x="708639" y="3797750"/>
            <a:ext cx="44988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Хлеб, сухари</a:t>
            </a:r>
            <a:endParaRPr sz="1300" b="0" i="0" u="none" strike="noStrike" cap="none">
              <a:solidFill>
                <a:srgbClr val="02243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3f8cecd49eb_3_118"/>
          <p:cNvSpPr/>
          <p:nvPr/>
        </p:nvSpPr>
        <p:spPr>
          <a:xfrm>
            <a:off x="709719" y="3265720"/>
            <a:ext cx="44988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Макароны без масла</a:t>
            </a:r>
            <a:endParaRPr sz="1300" b="0" i="0" u="none" strike="noStrike" cap="none">
              <a:solidFill>
                <a:srgbClr val="02243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3f8cecd49eb_3_118"/>
          <p:cNvSpPr/>
          <p:nvPr/>
        </p:nvSpPr>
        <p:spPr>
          <a:xfrm>
            <a:off x="709719" y="2744844"/>
            <a:ext cx="44988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Каши на воде</a:t>
            </a:r>
            <a:endParaRPr sz="1300"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rgbClr val="DC000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300"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64" name="Google Shape;164;g3f8cecd49eb_3_118"/>
          <p:cNvSpPr/>
          <p:nvPr/>
        </p:nvSpPr>
        <p:spPr>
          <a:xfrm>
            <a:off x="708639" y="4301399"/>
            <a:ext cx="44988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Овощи и фрукты</a:t>
            </a:r>
            <a:endParaRPr sz="1300" b="0" i="0" u="none" strike="noStrike" cap="none">
              <a:solidFill>
                <a:srgbClr val="02243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3f8cecd49eb_3_118"/>
          <p:cNvSpPr/>
          <p:nvPr/>
        </p:nvSpPr>
        <p:spPr>
          <a:xfrm>
            <a:off x="709714" y="4837212"/>
            <a:ext cx="44988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r>
              <a:rPr lang="ru-RU" sz="130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Сладкий чай, вода</a:t>
            </a:r>
            <a:endParaRPr sz="1300"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66" name="Google Shape;166;g3f8cecd49eb_3_118"/>
          <p:cNvSpPr/>
          <p:nvPr/>
        </p:nvSpPr>
        <p:spPr>
          <a:xfrm>
            <a:off x="1153275" y="2202025"/>
            <a:ext cx="44988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Рекомендуется </a:t>
            </a:r>
            <a:endParaRPr sz="2000" b="1"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2000" b="1"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70" name="Shape 170"/>
        <p:cNvGrpSpPr/>
        <p:nvPr/>
      </p:nvGrpSpPr>
      <p:grpSpPr>
        <a:xfrm>
          <a:off x="0" y="0"/>
          <a:ext cx="0" cy="0"/>
        </a:xfrm>
      </p:grpSpPr>
      <p:pic>
        <p:nvPicPr>
          <p:cNvPr id="171" name="Google Shape;171;p8" title="Rectangle 57790026.png"/>
          <p:cNvPicPr preferRelativeResize="0"/>
          <p:nvPr/>
        </p:nvPicPr>
        <p:blipFill>
          <a:blip r:embed="rId3">
            <a:alphaModFix/>
          </a:blip>
          <a:srcRect l="25604" r="18430"/>
          <a:stretch>
            <a:fillRect/>
          </a:stretch>
        </p:blipFill>
        <p:spPr>
          <a:xfrm>
            <a:off x="7064400" y="0"/>
            <a:ext cx="5127600" cy="6858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72" name="Google Shape;172;p8"/>
          <p:cNvSpPr/>
          <p:nvPr/>
        </p:nvSpPr>
        <p:spPr>
          <a:xfrm>
            <a:off x="463375" y="474675"/>
            <a:ext cx="4781400" cy="12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42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Собираясь</a:t>
            </a:r>
            <a:br>
              <a:rPr lang="ru-RU" sz="42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42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на донацию</a:t>
            </a:r>
            <a:endParaRPr sz="4200" b="1"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73" name="Google Shape;173;p8"/>
          <p:cNvSpPr txBox="1"/>
          <p:nvPr>
            <p:ph type="sldNum" idx="12"/>
          </p:nvPr>
        </p:nvSpPr>
        <p:spPr>
          <a:xfrm>
            <a:off x="8974817" y="6153922"/>
            <a:ext cx="2741700" cy="3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6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74" name="Google Shape;174;p8"/>
          <p:cNvGrpSpPr/>
          <p:nvPr/>
        </p:nvGrpSpPr>
        <p:grpSpPr>
          <a:xfrm>
            <a:off x="471200" y="2745521"/>
            <a:ext cx="5086849" cy="2914058"/>
            <a:chOff x="471200" y="1658492"/>
            <a:chExt cx="5086849" cy="2914058"/>
          </a:xfrm>
        </p:grpSpPr>
        <p:sp>
          <p:nvSpPr>
            <p:cNvPr id="175" name="Google Shape;175;p8"/>
            <p:cNvSpPr/>
            <p:nvPr/>
          </p:nvSpPr>
          <p:spPr>
            <a:xfrm>
              <a:off x="975059" y="1697013"/>
              <a:ext cx="4495800" cy="40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ru-RU" sz="2000" b="1">
                  <a:solidFill>
                    <a:srgbClr val="DC0000"/>
                  </a:solidFill>
                  <a:latin typeface="Manrope"/>
                  <a:ea typeface="Manrope"/>
                  <a:cs typeface="Manrope"/>
                  <a:sym typeface="Manrope"/>
                </a:rPr>
                <a:t>П</a:t>
              </a:r>
              <a:r>
                <a:rPr lang="ru-RU" sz="2000" b="1" i="0" u="none" strike="noStrike" cap="none">
                  <a:solidFill>
                    <a:srgbClr val="DC0000"/>
                  </a:solidFill>
                  <a:latin typeface="Manrope"/>
                  <a:ea typeface="Manrope"/>
                  <a:cs typeface="Manrope"/>
                  <a:sym typeface="Manrope"/>
                </a:rPr>
                <a:t>риходите утром</a:t>
              </a: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8"/>
            <p:cNvSpPr/>
            <p:nvPr/>
          </p:nvSpPr>
          <p:spPr>
            <a:xfrm>
              <a:off x="473349" y="2231810"/>
              <a:ext cx="5084700" cy="60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132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ru-RU" sz="1300">
                  <a:solidFill>
                    <a:schemeClr val="dk1"/>
                  </a:solidFill>
                  <a:latin typeface="Manrope"/>
                  <a:ea typeface="Manrope"/>
                  <a:cs typeface="Manrope"/>
                  <a:sym typeface="Manrope"/>
                </a:rPr>
                <a:t>Сдавать кровь рекомендуется с 8:00 до 12:00, так как</a:t>
              </a:r>
              <a:br>
                <a:rPr lang="ru-RU" sz="1300">
                  <a:solidFill>
                    <a:schemeClr val="dk1"/>
                  </a:solidFill>
                  <a:latin typeface="Manrope"/>
                  <a:ea typeface="Manrope"/>
                  <a:cs typeface="Manrope"/>
                  <a:sym typeface="Manrope"/>
                </a:rPr>
              </a:br>
              <a:r>
                <a:rPr lang="ru-RU" sz="1300">
                  <a:solidFill>
                    <a:schemeClr val="dk1"/>
                  </a:solidFill>
                  <a:latin typeface="Manrope"/>
                  <a:ea typeface="Manrope"/>
                  <a:cs typeface="Manrope"/>
                  <a:sym typeface="Manrope"/>
                </a:rPr>
                <a:t>в это время организм лучше всего переносит донацию. </a:t>
              </a:r>
              <a:endParaRPr sz="1300" i="0" u="none" strike="noStrike" cap="none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endParaRPr>
            </a:p>
          </p:txBody>
        </p:sp>
        <p:pic>
          <p:nvPicPr>
            <p:cNvPr id="177" name="Google Shape;177;p8" title="60 px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8208" y="1658492"/>
              <a:ext cx="376200" cy="376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8"/>
            <p:cNvSpPr/>
            <p:nvPr/>
          </p:nvSpPr>
          <p:spPr>
            <a:xfrm>
              <a:off x="974918" y="3381105"/>
              <a:ext cx="4318800" cy="29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ru-RU" sz="2000" b="1" i="0" u="none" strike="noStrike" cap="none">
                  <a:solidFill>
                    <a:srgbClr val="DC0000"/>
                  </a:solidFill>
                  <a:latin typeface="Manrope"/>
                  <a:ea typeface="Manrope"/>
                  <a:cs typeface="Manrope"/>
                  <a:sym typeface="Manrope"/>
                </a:rPr>
                <a:t>Возьмите документы</a:t>
              </a: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471200" y="3907450"/>
              <a:ext cx="4970100" cy="6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132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ru-RU" sz="1300" b="0" i="0" u="none" strike="noStrike" cap="none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Паспорт и СНИЛС понадобятся для регистрации</a:t>
              </a:r>
              <a:br>
                <a:rPr lang="ru-RU" sz="1300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</a:br>
              <a:r>
                <a:rPr lang="ru-RU" sz="1300" b="0" i="0" u="none" strike="noStrike" cap="none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и подтверждения личности.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0" name="Google Shape;180;p8" title="60 px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68072" y="3339405"/>
              <a:ext cx="376200" cy="376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84" name="Shape 184"/>
        <p:cNvGrpSpPr/>
        <p:nvPr/>
      </p:nvGrpSpPr>
      <p:grpSpPr>
        <a:xfrm>
          <a:off x="0" y="0"/>
          <a:ext cx="0" cy="0"/>
        </a:xfrm>
      </p:grpSpPr>
      <p:pic>
        <p:nvPicPr>
          <p:cNvPr id="185" name="Google Shape;185;h412c7d5f31ce7357_0_6" title="Девушка в наушниках.jpg"/>
          <p:cNvPicPr preferRelativeResize="0"/>
          <p:nvPr/>
        </p:nvPicPr>
        <p:blipFill>
          <a:blip r:embed="rId3">
            <a:alphaModFix/>
          </a:blip>
          <a:srcRect l="9200" t="2974" r="23645" b="2005"/>
          <a:stretch>
            <a:fillRect/>
          </a:stretch>
        </p:blipFill>
        <p:spPr>
          <a:xfrm>
            <a:off x="0" y="3428975"/>
            <a:ext cx="6096900" cy="3429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86" name="Google Shape;186;h412c7d5f31ce7357_0_6"/>
          <p:cNvSpPr/>
          <p:nvPr/>
        </p:nvSpPr>
        <p:spPr>
          <a:xfrm>
            <a:off x="436523" y="474686"/>
            <a:ext cx="112989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42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Маршрут донора </a:t>
            </a:r>
            <a:endParaRPr sz="4200" b="1"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87" name="Google Shape;187;h412c7d5f31ce7357_0_6"/>
          <p:cNvSpPr/>
          <p:nvPr/>
        </p:nvSpPr>
        <p:spPr>
          <a:xfrm>
            <a:off x="506225" y="2222771"/>
            <a:ext cx="2073900" cy="6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266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>
                <a:solidFill>
                  <a:srgbClr val="231F20"/>
                </a:solidFill>
                <a:latin typeface="Manrope"/>
                <a:ea typeface="Manrope"/>
                <a:cs typeface="Manrope"/>
                <a:sym typeface="Manrope"/>
              </a:rPr>
              <a:t>Оформление документов, заполнение анкеты</a:t>
            </a:r>
            <a:endParaRPr sz="1200" i="0" u="none" strike="noStrike" cap="none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88" name="Google Shape;188;h412c7d5f31ce7357_0_6"/>
          <p:cNvSpPr/>
          <p:nvPr/>
        </p:nvSpPr>
        <p:spPr>
          <a:xfrm>
            <a:off x="7646175" y="2222775"/>
            <a:ext cx="1790700" cy="9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32266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r>
              <a:rPr lang="ru-RU" sz="1200">
                <a:solidFill>
                  <a:srgbClr val="231F20"/>
                </a:solidFill>
                <a:latin typeface="Manrope"/>
                <a:ea typeface="Manrope"/>
                <a:cs typeface="Manrope"/>
                <a:sym typeface="Manrope"/>
              </a:rPr>
              <a:t>Забор крови — около 10–15 минут, плазмы — 45 минут</a:t>
            </a:r>
            <a:endParaRPr sz="1200">
              <a:solidFill>
                <a:srgbClr val="231F2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89" name="Google Shape;189;h412c7d5f31ce7357_0_6"/>
          <p:cNvSpPr/>
          <p:nvPr/>
        </p:nvSpPr>
        <p:spPr>
          <a:xfrm>
            <a:off x="2921743" y="2222771"/>
            <a:ext cx="1790700" cy="6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32266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r>
              <a:rPr lang="ru-RU" sz="1200">
                <a:solidFill>
                  <a:srgbClr val="231F20"/>
                </a:solidFill>
                <a:latin typeface="Manrope"/>
                <a:ea typeface="Manrope"/>
                <a:cs typeface="Manrope"/>
                <a:sym typeface="Manrope"/>
              </a:rPr>
              <a:t>Экспресс-анализ крови</a:t>
            </a:r>
            <a:endParaRPr sz="1200">
              <a:solidFill>
                <a:srgbClr val="231F2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90" name="Google Shape;190;h412c7d5f31ce7357_0_6"/>
          <p:cNvSpPr/>
          <p:nvPr/>
        </p:nvSpPr>
        <p:spPr>
          <a:xfrm>
            <a:off x="5238550" y="2222775"/>
            <a:ext cx="2057100" cy="8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266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>
                <a:solidFill>
                  <a:srgbClr val="231F20"/>
                </a:solidFill>
                <a:latin typeface="Manrope"/>
                <a:ea typeface="Manrope"/>
                <a:cs typeface="Manrope"/>
                <a:sym typeface="Manrope"/>
              </a:rPr>
              <a:t>Беседа с врачом</a:t>
            </a:r>
            <a:br>
              <a:rPr lang="ru-RU" sz="1200">
                <a:solidFill>
                  <a:srgbClr val="231F20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200">
                <a:solidFill>
                  <a:srgbClr val="231F20"/>
                </a:solidFill>
                <a:latin typeface="Manrope"/>
                <a:ea typeface="Manrope"/>
                <a:cs typeface="Manrope"/>
                <a:sym typeface="Manrope"/>
              </a:rPr>
              <a:t>и проверка показателей здоровья</a:t>
            </a:r>
            <a:endParaRPr sz="1200" i="0" u="none" strike="noStrike" cap="none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91" name="Google Shape;191;h412c7d5f31ce7357_0_6"/>
          <p:cNvSpPr/>
          <p:nvPr/>
        </p:nvSpPr>
        <p:spPr>
          <a:xfrm>
            <a:off x="9722825" y="2222775"/>
            <a:ext cx="20940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rgbClr val="231F20"/>
                </a:solidFill>
                <a:latin typeface="Manrope"/>
                <a:ea typeface="Manrope"/>
                <a:cs typeface="Manrope"/>
                <a:sym typeface="Manrope"/>
              </a:rPr>
              <a:t>Чай с печеньем, отметка в регистратуре </a:t>
            </a:r>
            <a:r>
              <a:rPr lang="ru-RU" sz="1200">
                <a:solidFill>
                  <a:srgbClr val="231F20"/>
                </a:solidFill>
                <a:latin typeface="Manrope"/>
                <a:ea typeface="Manrope"/>
                <a:cs typeface="Manrope"/>
                <a:sym typeface="Manrope"/>
              </a:rPr>
              <a:t>—</a:t>
            </a:r>
            <a:r>
              <a:rPr lang="ru-RU" sz="1300">
                <a:solidFill>
                  <a:srgbClr val="231F20"/>
                </a:solidFill>
                <a:latin typeface="Manrope"/>
                <a:ea typeface="Manrope"/>
                <a:cs typeface="Manrope"/>
                <a:sym typeface="Manrope"/>
              </a:rPr>
              <a:t> и домой!</a:t>
            </a:r>
            <a:endParaRPr sz="1300">
              <a:solidFill>
                <a:srgbClr val="231F2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32266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rgbClr val="231F2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92" name="Google Shape;192;h412c7d5f31ce7357_0_6"/>
          <p:cNvSpPr txBox="1"/>
          <p:nvPr>
            <p:ph type="sldNum" idx="12"/>
          </p:nvPr>
        </p:nvSpPr>
        <p:spPr>
          <a:xfrm>
            <a:off x="8968106" y="6153922"/>
            <a:ext cx="2741700" cy="3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>
                <a:solidFill>
                  <a:srgbClr val="FFFFFF"/>
                </a:solidFill>
              </a:rPr>
              <a:t>7</a:t>
            </a:fld>
            <a:endParaRPr>
              <a:solidFill>
                <a:srgbClr val="FFFFFF"/>
              </a:solidFill>
              <a:latin typeface="Times New Roman" charset="0"/>
              <a:ea typeface="Times New Roman"/>
              <a:cs typeface="Times New Roman" panose="02020503050405090304"/>
              <a:sym typeface="Times New Roman" charset="0"/>
            </a:endParaRPr>
          </a:p>
        </p:txBody>
      </p:sp>
      <p:pic>
        <p:nvPicPr>
          <p:cNvPr id="193" name="Google Shape;193;h412c7d5f31ce7357_0_6" title="Более_43_тысяч_литров_донорской_крови_заготовили_в_Подмосковье.jpg"/>
          <p:cNvPicPr preferRelativeResize="0"/>
          <p:nvPr/>
        </p:nvPicPr>
        <p:blipFill>
          <a:blip r:embed="rId4">
            <a:alphaModFix/>
          </a:blip>
          <a:srcRect l="11739" r="17590"/>
          <a:stretch>
            <a:fillRect/>
          </a:stretch>
        </p:blipFill>
        <p:spPr>
          <a:xfrm>
            <a:off x="6096900" y="3429825"/>
            <a:ext cx="6096900" cy="3429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94" name="Google Shape;194;h412c7d5f31ce7357_0_6"/>
          <p:cNvSpPr/>
          <p:nvPr/>
        </p:nvSpPr>
        <p:spPr>
          <a:xfrm>
            <a:off x="941457" y="1680174"/>
            <a:ext cx="1688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7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Регистратура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h412c7d5f31ce7357_0_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628" y="1663701"/>
            <a:ext cx="359640" cy="35964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h412c7d5f31ce7357_0_6"/>
          <p:cNvSpPr/>
          <p:nvPr/>
        </p:nvSpPr>
        <p:spPr>
          <a:xfrm>
            <a:off x="8115262" y="1691774"/>
            <a:ext cx="11340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7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Донация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h412c7d5f31ce7357_0_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2745" y="1663865"/>
            <a:ext cx="359280" cy="359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h412c7d5f31ce7357_0_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73956" y="1666984"/>
            <a:ext cx="353073" cy="353073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h412c7d5f31ce7357_0_6"/>
          <p:cNvSpPr/>
          <p:nvPr/>
        </p:nvSpPr>
        <p:spPr>
          <a:xfrm>
            <a:off x="3345752" y="1680174"/>
            <a:ext cx="16419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7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Лаборатория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h412c7d5f31ce7357_0_6"/>
          <p:cNvSpPr/>
          <p:nvPr/>
        </p:nvSpPr>
        <p:spPr>
          <a:xfrm>
            <a:off x="5676893" y="1680174"/>
            <a:ext cx="1641900" cy="5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50" tIns="44175" rIns="88350" bIns="4417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69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Медицинский осмотр</a:t>
            </a:r>
            <a:endParaRPr sz="166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h412c7d5f31ce7357_0_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96588" y="1663871"/>
            <a:ext cx="359300" cy="35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h412c7d5f31ce7357_0_6"/>
          <p:cNvSpPr/>
          <p:nvPr/>
        </p:nvSpPr>
        <p:spPr>
          <a:xfrm>
            <a:off x="10140572" y="1683315"/>
            <a:ext cx="1688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7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Отдых 		 и справка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h412c7d5f31ce7357_0_6" title="Frame 1321317715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779367" y="1657492"/>
            <a:ext cx="348825" cy="34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07" name="Shape 207"/>
        <p:cNvGrpSpPr/>
        <p:nvPr/>
      </p:nvGrpSpPr>
      <p:grpSpPr>
        <a:xfrm>
          <a:off x="0" y="0"/>
          <a:ext cx="0" cy="0"/>
        </a:xfrm>
      </p:grpSpPr>
      <p:sp>
        <p:nvSpPr>
          <p:cNvPr id="208" name="Google Shape;208;g3fbf73032aa_0_0"/>
          <p:cNvSpPr/>
          <p:nvPr/>
        </p:nvSpPr>
        <p:spPr>
          <a:xfrm>
            <a:off x="436525" y="474700"/>
            <a:ext cx="5521500" cy="12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42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Перед входом</a:t>
            </a:r>
            <a:br>
              <a:rPr lang="ru-RU" sz="42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42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в донорский зал</a:t>
            </a:r>
            <a:endParaRPr sz="4200" b="1"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09" name="Google Shape;209;g3fbf73032aa_0_0"/>
          <p:cNvSpPr txBox="1"/>
          <p:nvPr>
            <p:ph type="sldNum" idx="12"/>
          </p:nvPr>
        </p:nvSpPr>
        <p:spPr>
          <a:xfrm>
            <a:off x="8978149" y="6153922"/>
            <a:ext cx="2741700" cy="3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8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g3fbf73032aa_0_0"/>
          <p:cNvSpPr/>
          <p:nvPr/>
        </p:nvSpPr>
        <p:spPr>
          <a:xfrm>
            <a:off x="972391" y="2787225"/>
            <a:ext cx="3456600" cy="3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Отдохните 10–15 минут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3fbf73032aa_0_0"/>
          <p:cNvSpPr/>
          <p:nvPr/>
        </p:nvSpPr>
        <p:spPr>
          <a:xfrm>
            <a:off x="974218" y="4463650"/>
            <a:ext cx="44622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Получите допуск до донации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3fbf73032aa_0_0"/>
          <p:cNvSpPr/>
          <p:nvPr/>
        </p:nvSpPr>
        <p:spPr>
          <a:xfrm>
            <a:off x="469912" y="3288450"/>
            <a:ext cx="42420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Небольшая пауза перед осмотром и процедурой поможет спокойно подготовиться.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3fbf73032aa_0_0"/>
          <p:cNvSpPr/>
          <p:nvPr/>
        </p:nvSpPr>
        <p:spPr>
          <a:xfrm>
            <a:off x="469904" y="4994479"/>
            <a:ext cx="5058000" cy="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32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ru-RU" sz="13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Заполните анкету </a:t>
            </a:r>
            <a:r>
              <a:rPr lang="ru-RU" sz="13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честно и подробно</a:t>
            </a:r>
            <a:r>
              <a:rPr lang="ru-RU" sz="13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и расскажите врачу</a:t>
            </a:r>
            <a:br>
              <a:rPr lang="ru-RU" sz="13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3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о самочувствии, заболеваниях и принимаемых лекарствах. </a:t>
            </a:r>
            <a:endParaRPr sz="1600"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214" name="Google Shape;214;g3fbf73032aa_0_0" title="60 p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392" y="4425134"/>
            <a:ext cx="376200" cy="3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3fbf73032aa_0_0" title="60 p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550" y="2745522"/>
            <a:ext cx="376200" cy="3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3fbf73032aa_0_0" title="Rectangle 57790020.jpg"/>
          <p:cNvPicPr preferRelativeResize="0"/>
          <p:nvPr/>
        </p:nvPicPr>
        <p:blipFill>
          <a:blip r:embed="rId5">
            <a:alphaModFix/>
          </a:blip>
          <a:srcRect l="22351" t="5962" r="30889"/>
          <a:stretch>
            <a:fillRect/>
          </a:stretch>
        </p:blipFill>
        <p:spPr>
          <a:xfrm>
            <a:off x="7064400" y="0"/>
            <a:ext cx="5127600" cy="6858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20" name="Shape 220"/>
        <p:cNvGrpSpPr/>
        <p:nvPr/>
      </p:nvGrpSpPr>
      <p:grpSpPr>
        <a:xfrm>
          <a:off x="0" y="0"/>
          <a:ext cx="0" cy="0"/>
        </a:xfrm>
      </p:grpSpPr>
      <p:pic>
        <p:nvPicPr>
          <p:cNvPr id="221" name="Google Shape;221;p10" title="Photo5.jpg"/>
          <p:cNvPicPr preferRelativeResize="0"/>
          <p:nvPr/>
        </p:nvPicPr>
        <p:blipFill>
          <a:blip r:embed="rId3">
            <a:alphaModFix/>
          </a:blip>
          <a:srcRect r="5553"/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222" name="Google Shape;222;p10"/>
          <p:cNvSpPr/>
          <p:nvPr/>
        </p:nvSpPr>
        <p:spPr>
          <a:xfrm>
            <a:off x="436622" y="468543"/>
            <a:ext cx="111588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Font typeface="Arial"/>
              <a:buNone/>
            </a:pPr>
            <a:r>
              <a:rPr lang="ru-RU" sz="4200" b="1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Во время донации</a:t>
            </a:r>
            <a:endParaRPr sz="4200" b="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0"/>
          <p:cNvSpPr txBox="1"/>
          <p:nvPr>
            <p:ph type="sldNum" idx="12"/>
          </p:nvPr>
        </p:nvSpPr>
        <p:spPr>
          <a:xfrm>
            <a:off x="8972193" y="6156405"/>
            <a:ext cx="2741700" cy="3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>
                <a:solidFill>
                  <a:srgbClr val="FFFFFF"/>
                </a:solidFill>
              </a:rPr>
              <a:t>9</a:t>
            </a:fld>
            <a:endParaRPr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24" name="Google Shape;224;p10"/>
          <p:cNvGrpSpPr/>
          <p:nvPr/>
        </p:nvGrpSpPr>
        <p:grpSpPr>
          <a:xfrm>
            <a:off x="467464" y="2301319"/>
            <a:ext cx="7926011" cy="3174463"/>
            <a:chOff x="467464" y="2741713"/>
            <a:chExt cx="7926011" cy="3174463"/>
          </a:xfrm>
        </p:grpSpPr>
        <p:grpSp>
          <p:nvGrpSpPr>
            <p:cNvPr id="225" name="Google Shape;225;p10"/>
            <p:cNvGrpSpPr/>
            <p:nvPr/>
          </p:nvGrpSpPr>
          <p:grpSpPr>
            <a:xfrm>
              <a:off x="467464" y="2741713"/>
              <a:ext cx="7926011" cy="1984175"/>
              <a:chOff x="467464" y="2381600"/>
              <a:chExt cx="7926011" cy="1984175"/>
            </a:xfrm>
          </p:grpSpPr>
          <p:sp>
            <p:nvSpPr>
              <p:cNvPr id="226" name="Google Shape;226;p10"/>
              <p:cNvSpPr/>
              <p:nvPr/>
            </p:nvSpPr>
            <p:spPr>
              <a:xfrm>
                <a:off x="469150" y="3254875"/>
                <a:ext cx="3455700" cy="1110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0000" tIns="45000" rIns="90000" bIns="45000" anchor="t" anchorCtr="0">
                <a:noAutofit/>
              </a:bodyPr>
              <a:lstStyle/>
              <a:p>
                <a:pPr marL="0" lvl="0" indent="0" algn="l" rtl="0">
                  <a:lnSpc>
                    <a:spcPct val="132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ru-RU" sz="1300">
                    <a:solidFill>
                      <a:srgbClr val="FFFFFF"/>
                    </a:solidFill>
                    <a:latin typeface="Manrope"/>
                    <a:ea typeface="Manrope"/>
                    <a:cs typeface="Manrope"/>
                    <a:sym typeface="Manrope"/>
                  </a:rPr>
                  <a:t>Сотрудники станции переливания внимательно следят за самочувствием доноров на каждом этапе процедуры.</a:t>
                </a:r>
                <a:endParaRPr sz="1300">
                  <a:solidFill>
                    <a:srgbClr val="FFFFFF"/>
                  </a:solidFill>
                  <a:latin typeface="Manrope"/>
                  <a:ea typeface="Manrope"/>
                  <a:cs typeface="Manrope"/>
                  <a:sym typeface="Manrope"/>
                </a:endParaRPr>
              </a:p>
            </p:txBody>
          </p:sp>
          <p:sp>
            <p:nvSpPr>
              <p:cNvPr id="227" name="Google Shape;227;p10"/>
              <p:cNvSpPr/>
              <p:nvPr/>
            </p:nvSpPr>
            <p:spPr>
              <a:xfrm>
                <a:off x="467464" y="2390160"/>
                <a:ext cx="3238800" cy="69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0000" tIns="45000" rIns="90000" bIns="45000" anchor="t" anchorCtr="0">
                <a:noAutofit/>
              </a:bodyPr>
              <a:lstStyle/>
              <a:p>
                <a:pPr marL="0" marR="0" lvl="0" indent="0" algn="l" rtl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ru-RU" sz="2000" b="1">
                    <a:solidFill>
                      <a:srgbClr val="FAFF60"/>
                    </a:solidFill>
                    <a:latin typeface="Manrope"/>
                    <a:ea typeface="Manrope"/>
                    <a:cs typeface="Manrope"/>
                    <a:sym typeface="Manrope"/>
                  </a:rPr>
                  <a:t>Вы под</a:t>
                </a:r>
                <a:br>
                  <a:rPr lang="ru-RU" sz="2000" b="1">
                    <a:solidFill>
                      <a:srgbClr val="FAFF60"/>
                    </a:solidFill>
                    <a:latin typeface="Manrope"/>
                    <a:ea typeface="Manrope"/>
                    <a:cs typeface="Manrope"/>
                    <a:sym typeface="Manrope"/>
                  </a:rPr>
                </a:br>
                <a:r>
                  <a:rPr lang="ru-RU" sz="2000" b="1">
                    <a:solidFill>
                      <a:srgbClr val="FAFF60"/>
                    </a:solidFill>
                    <a:latin typeface="Manrope"/>
                    <a:ea typeface="Manrope"/>
                    <a:cs typeface="Manrope"/>
                    <a:sym typeface="Manrope"/>
                  </a:rPr>
                  <a:t>присмотром</a:t>
                </a:r>
                <a:endParaRPr sz="2000" b="0" i="0" u="none" strike="noStrike" cap="none">
                  <a:solidFill>
                    <a:srgbClr val="FAFF6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228;p10"/>
              <p:cNvSpPr/>
              <p:nvPr/>
            </p:nvSpPr>
            <p:spPr>
              <a:xfrm>
                <a:off x="3913875" y="2381600"/>
                <a:ext cx="4479600" cy="61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0000" tIns="45000" rIns="90000" bIns="45000" anchor="t" anchorCtr="0">
                <a:noAutofit/>
              </a:bodyPr>
              <a:lstStyle/>
              <a:p>
                <a:pPr marL="0" marR="0" lvl="0" indent="0" algn="l" rtl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ru-RU" sz="2000" b="1">
                    <a:solidFill>
                      <a:srgbClr val="FAFF60"/>
                    </a:solidFill>
                    <a:latin typeface="Manrope"/>
                    <a:ea typeface="Manrope"/>
                    <a:cs typeface="Manrope"/>
                    <a:sym typeface="Manrope"/>
                  </a:rPr>
                  <a:t>Почувствовали головокружение, слабость или дискомфорт?</a:t>
                </a:r>
                <a:r>
                  <a:rPr lang="ru-RU" sz="2000" b="1">
                    <a:solidFill>
                      <a:srgbClr val="DC0000"/>
                    </a:solidFill>
                    <a:latin typeface="Manrope"/>
                    <a:ea typeface="Manrope"/>
                    <a:cs typeface="Manrope"/>
                    <a:sym typeface="Manrope"/>
                  </a:rPr>
                  <a:t> </a:t>
                </a:r>
                <a:endParaRPr sz="2000" b="0" i="0" u="none" strike="noStrike" cap="none">
                  <a:solidFill>
                    <a:srgbClr val="DC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229;p10"/>
              <p:cNvSpPr/>
              <p:nvPr/>
            </p:nvSpPr>
            <p:spPr>
              <a:xfrm>
                <a:off x="3921249" y="3254875"/>
                <a:ext cx="3734100" cy="87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0000" tIns="45000" rIns="90000" bIns="45000" anchor="t" anchorCtr="0">
                <a:noAutofit/>
              </a:bodyPr>
              <a:lstStyle/>
              <a:p>
                <a:pPr marL="0" marR="0" lvl="0" indent="0" algn="l" rtl="0">
                  <a:lnSpc>
                    <a:spcPct val="132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ru-RU" sz="1300">
                    <a:solidFill>
                      <a:srgbClr val="FFFFFF"/>
                    </a:solidFill>
                    <a:latin typeface="Manrope"/>
                    <a:ea typeface="Manrope"/>
                    <a:cs typeface="Manrope"/>
                    <a:sym typeface="Manrope"/>
                  </a:rPr>
                  <a:t>Сразу сообщите медработнику.</a:t>
                </a:r>
                <a:br>
                  <a:rPr lang="ru-RU" sz="1300">
                    <a:solidFill>
                      <a:srgbClr val="FFFFFF"/>
                    </a:solidFill>
                    <a:latin typeface="Manrope"/>
                    <a:ea typeface="Manrope"/>
                    <a:cs typeface="Manrope"/>
                    <a:sym typeface="Manrope"/>
                  </a:rPr>
                </a:br>
                <a:r>
                  <a:rPr lang="ru-RU" sz="1300">
                    <a:solidFill>
                      <a:srgbClr val="FFFFFF"/>
                    </a:solidFill>
                    <a:latin typeface="Manrope"/>
                    <a:ea typeface="Manrope"/>
                    <a:cs typeface="Manrope"/>
                    <a:sym typeface="Manrope"/>
                  </a:rPr>
                  <a:t>Не терпите — вам обязательно помогут.</a:t>
                </a:r>
                <a:endParaRPr sz="1300">
                  <a:solidFill>
                    <a:srgbClr val="FFFFFF"/>
                  </a:solidFill>
                  <a:latin typeface="Manrope"/>
                  <a:ea typeface="Manrope"/>
                  <a:cs typeface="Manrope"/>
                  <a:sym typeface="Manrope"/>
                </a:endParaRPr>
              </a:p>
            </p:txBody>
          </p:sp>
        </p:grpSp>
        <p:sp>
          <p:nvSpPr>
            <p:cNvPr id="230" name="Google Shape;230;p10"/>
            <p:cNvSpPr/>
            <p:nvPr/>
          </p:nvSpPr>
          <p:spPr>
            <a:xfrm>
              <a:off x="567300" y="5166775"/>
              <a:ext cx="5073600" cy="749400"/>
            </a:xfrm>
            <a:prstGeom prst="roundRect">
              <a:avLst>
                <a:gd name="adj" fmla="val 0"/>
              </a:avLst>
            </a:prstGeom>
            <a:noFill/>
            <a:ln w="38100" cap="flat" cmpd="sng">
              <a:solidFill>
                <a:srgbClr val="D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DC0000"/>
                </a:solidFill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DC0000"/>
                </a:solidFill>
              </a:endParaRPr>
            </a:p>
          </p:txBody>
        </p:sp>
        <p:sp>
          <p:nvSpPr>
            <p:cNvPr id="231" name="Google Shape;231;p10"/>
            <p:cNvSpPr/>
            <p:nvPr/>
          </p:nvSpPr>
          <p:spPr>
            <a:xfrm>
              <a:off x="747775" y="5409974"/>
              <a:ext cx="5536800" cy="36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ru-RU" sz="2000" b="1" i="0" u="none" strike="noStrike" cap="none">
                  <a:solidFill>
                    <a:srgbClr val="FFFFFF"/>
                  </a:solidFill>
                  <a:latin typeface="Manrope"/>
                  <a:ea typeface="Manrope"/>
                  <a:cs typeface="Manrope"/>
                  <a:sym typeface="Manrope"/>
                </a:rPr>
                <a:t>Если стало плохо —</a:t>
              </a:r>
              <a:r>
                <a:rPr lang="ru-RU" sz="2000" b="1">
                  <a:solidFill>
                    <a:srgbClr val="FFFFFF"/>
                  </a:solidFill>
                  <a:latin typeface="Manrope"/>
                  <a:ea typeface="Manrope"/>
                  <a:cs typeface="Manrope"/>
                  <a:sym typeface="Manrope"/>
                </a:rPr>
                <a:t> сообщите врачу</a:t>
              </a: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35" name="Shape 235"/>
        <p:cNvGrpSpPr/>
        <p:nvPr/>
      </p:nvGrpSpPr>
      <p:grpSpPr>
        <a:xfrm>
          <a:off x="0" y="0"/>
          <a:ext cx="0" cy="0"/>
        </a:xfrm>
      </p:grpSpPr>
      <p:pic>
        <p:nvPicPr>
          <p:cNvPr id="236" name="Google Shape;236;g3f8cecd49eb_3_169" title="Photo11.jpg"/>
          <p:cNvPicPr preferRelativeResize="0"/>
          <p:nvPr/>
        </p:nvPicPr>
        <p:blipFill>
          <a:blip r:embed="rId3">
            <a:alphaModFix/>
          </a:blip>
          <a:srcRect l="3228" t="12319" r="6339"/>
          <a:stretch>
            <a:fillRect/>
          </a:stretch>
        </p:blipFill>
        <p:spPr>
          <a:xfrm flipH="1">
            <a:off x="-3325" y="0"/>
            <a:ext cx="12192000" cy="6858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237" name="Google Shape;237;g3f8cecd49eb_3_169"/>
          <p:cNvSpPr/>
          <p:nvPr/>
        </p:nvSpPr>
        <p:spPr>
          <a:xfrm>
            <a:off x="443233" y="474686"/>
            <a:ext cx="112989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42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После донации</a:t>
            </a:r>
            <a:endParaRPr sz="42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4000" b="1"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38" name="Google Shape;238;g3f8cecd49eb_3_169"/>
          <p:cNvSpPr/>
          <p:nvPr/>
        </p:nvSpPr>
        <p:spPr>
          <a:xfrm>
            <a:off x="465209" y="1474264"/>
            <a:ext cx="43188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Первые 10–15 минут</a:t>
            </a:r>
            <a:endParaRPr sz="2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3f8cecd49eb_3_169"/>
          <p:cNvSpPr/>
          <p:nvPr/>
        </p:nvSpPr>
        <p:spPr>
          <a:xfrm>
            <a:off x="465568" y="1952823"/>
            <a:ext cx="44988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00" marR="0" lvl="0" indent="-20965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rgbClr val="022439"/>
              </a:buClr>
              <a:buSzPts val="1300"/>
              <a:buFont typeface="Noto Sans Symbols"/>
              <a:buChar char="●"/>
            </a:pPr>
            <a:r>
              <a:rPr lang="ru-RU" sz="1300" b="0" i="0" u="none" strike="noStrike" cap="none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Посидите и отдохните после процедуры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3f8cecd49eb_3_169"/>
          <p:cNvSpPr/>
          <p:nvPr/>
        </p:nvSpPr>
        <p:spPr>
          <a:xfrm>
            <a:off x="465208" y="2252260"/>
            <a:ext cx="52194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00" marR="0" lvl="0" indent="-20965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rgbClr val="022439"/>
              </a:buClr>
              <a:buSzPts val="1300"/>
              <a:buFont typeface="Noto Sans Symbols"/>
              <a:buChar char="●"/>
            </a:pPr>
            <a:r>
              <a:rPr lang="ru-RU" sz="1300" b="0" i="0" u="none" strike="noStrike" cap="none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Выпейте воды, сока или сладкого чая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1" name="Google Shape;241;g3f8cecd49eb_3_169"/>
          <p:cNvGrpSpPr/>
          <p:nvPr/>
        </p:nvGrpSpPr>
        <p:grpSpPr>
          <a:xfrm>
            <a:off x="6834040" y="1291238"/>
            <a:ext cx="5085323" cy="1964285"/>
            <a:chOff x="6374386" y="1473681"/>
            <a:chExt cx="5085323" cy="1964285"/>
          </a:xfrm>
        </p:grpSpPr>
        <p:sp>
          <p:nvSpPr>
            <p:cNvPr id="242" name="Google Shape;242;g3f8cecd49eb_3_169"/>
            <p:cNvSpPr/>
            <p:nvPr/>
          </p:nvSpPr>
          <p:spPr>
            <a:xfrm>
              <a:off x="6374386" y="1473681"/>
              <a:ext cx="4318800" cy="33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ru-RU" sz="2000" b="1" i="0" u="none" strike="noStrike" cap="none">
                  <a:solidFill>
                    <a:srgbClr val="FFFFFF"/>
                  </a:solidFill>
                  <a:latin typeface="Manrope"/>
                  <a:ea typeface="Manrope"/>
                  <a:cs typeface="Manrope"/>
                  <a:sym typeface="Manrope"/>
                </a:rPr>
                <a:t>Позаботьтесь о месте укола</a:t>
              </a:r>
              <a:endPara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g3f8cecd49eb_3_169"/>
            <p:cNvSpPr/>
            <p:nvPr/>
          </p:nvSpPr>
          <p:spPr>
            <a:xfrm>
              <a:off x="6384008" y="1943508"/>
              <a:ext cx="5075700" cy="34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216000" marR="0" lvl="0" indent="-209650" algn="l" rtl="0">
                <a:lnSpc>
                  <a:spcPct val="13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22439"/>
                </a:buClr>
                <a:buSzPts val="1300"/>
                <a:buFont typeface="Noto Sans Symbols"/>
                <a:buChar char="●"/>
              </a:pPr>
              <a:r>
                <a:rPr lang="ru-RU" sz="1300" b="0" i="0" u="none" strike="noStrike" cap="none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Не снимайте повязку 3–4 часа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g3f8cecd49eb_3_169"/>
            <p:cNvSpPr/>
            <p:nvPr/>
          </p:nvSpPr>
          <p:spPr>
            <a:xfrm>
              <a:off x="6384029" y="2231497"/>
              <a:ext cx="5039400" cy="34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216000" marR="0" lvl="0" indent="-209650" algn="l" rtl="0">
                <a:lnSpc>
                  <a:spcPct val="13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22439"/>
                </a:buClr>
                <a:buSzPts val="1300"/>
                <a:buFont typeface="Noto Sans Symbols"/>
                <a:buChar char="●"/>
              </a:pPr>
              <a:r>
                <a:rPr lang="ru-RU" sz="1300" b="0" i="0" u="none" strike="noStrike" cap="none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Не нагружайте руку, из которой брали кровь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g3f8cecd49eb_3_169"/>
            <p:cNvSpPr/>
            <p:nvPr/>
          </p:nvSpPr>
          <p:spPr>
            <a:xfrm>
              <a:off x="6383931" y="2520566"/>
              <a:ext cx="5039400" cy="91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216000" marR="0" lvl="0" indent="-209650" algn="l" rtl="0">
                <a:lnSpc>
                  <a:spcPct val="13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22439"/>
                </a:buClr>
                <a:buSzPts val="1300"/>
                <a:buFont typeface="Noto Sans Symbols"/>
                <a:buChar char="●"/>
              </a:pPr>
              <a:r>
                <a:rPr lang="ru-RU" sz="1300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Если кровотечение из места укола не прекращается, появилась высокая температура или самочувствие продолжает ухудшаться, обратитесь к врачу.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6" name="Google Shape;246;g3f8cecd49eb_3_169"/>
          <p:cNvGrpSpPr/>
          <p:nvPr/>
        </p:nvGrpSpPr>
        <p:grpSpPr>
          <a:xfrm>
            <a:off x="6834062" y="3455401"/>
            <a:ext cx="5348105" cy="2665258"/>
            <a:chOff x="726856" y="3307912"/>
            <a:chExt cx="5348105" cy="2665258"/>
          </a:xfrm>
        </p:grpSpPr>
        <p:sp>
          <p:nvSpPr>
            <p:cNvPr id="247" name="Google Shape;247;g3f8cecd49eb_3_169"/>
            <p:cNvSpPr/>
            <p:nvPr/>
          </p:nvSpPr>
          <p:spPr>
            <a:xfrm>
              <a:off x="726856" y="3307912"/>
              <a:ext cx="4318800" cy="33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ru-RU" sz="2000" b="1" i="0" u="none" strike="noStrike" cap="none">
                  <a:solidFill>
                    <a:srgbClr val="FFFFFF"/>
                  </a:solidFill>
                  <a:latin typeface="Manrope"/>
                  <a:ea typeface="Manrope"/>
                  <a:cs typeface="Manrope"/>
                  <a:sym typeface="Manrope"/>
                </a:rPr>
                <a:t>В первые сутки</a:t>
              </a:r>
              <a:endPara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g3f8cecd49eb_3_169"/>
            <p:cNvSpPr/>
            <p:nvPr/>
          </p:nvSpPr>
          <p:spPr>
            <a:xfrm>
              <a:off x="742761" y="3828176"/>
              <a:ext cx="5332200" cy="34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216000" marR="0" lvl="0" indent="-209650" algn="l" rtl="0">
                <a:lnSpc>
                  <a:spcPct val="13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22439"/>
                </a:buClr>
                <a:buSzPts val="1300"/>
                <a:buFont typeface="Noto Sans Symbols"/>
                <a:buChar char="●"/>
              </a:pPr>
              <a:r>
                <a:rPr lang="ru-RU" sz="1300" b="0" i="0" u="none" strike="noStrike" cap="none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Откажитесь от тяжёлых физических нагрузок 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g3f8cecd49eb_3_169"/>
            <p:cNvSpPr/>
            <p:nvPr/>
          </p:nvSpPr>
          <p:spPr>
            <a:xfrm>
              <a:off x="742401" y="4123016"/>
              <a:ext cx="5039400" cy="34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216000" marR="0" lvl="0" indent="-209650" algn="l" rtl="0">
                <a:lnSpc>
                  <a:spcPct val="13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22439"/>
                </a:buClr>
                <a:buSzPts val="1300"/>
                <a:buFont typeface="Noto Sans Symbols"/>
                <a:buChar char="●"/>
              </a:pPr>
              <a:r>
                <a:rPr lang="ru-RU" sz="1300" b="0" i="0" u="none" strike="noStrike" cap="none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Избегайте бани, сауны и перегрева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g3f8cecd49eb_3_169"/>
            <p:cNvSpPr/>
            <p:nvPr/>
          </p:nvSpPr>
          <p:spPr>
            <a:xfrm>
              <a:off x="742401" y="4427813"/>
              <a:ext cx="5219400" cy="34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216000" marR="0" lvl="0" indent="-209650" algn="l" rtl="0">
                <a:lnSpc>
                  <a:spcPct val="13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22439"/>
                </a:buClr>
                <a:buSzPts val="1300"/>
                <a:buFont typeface="Noto Sans Symbols"/>
                <a:buChar char="●"/>
              </a:pPr>
              <a:r>
                <a:rPr lang="ru-RU" sz="1300" b="0" i="0" u="none" strike="noStrike" cap="none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Пейте достаточно жидкости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g3f8cecd49eb_3_169"/>
            <p:cNvSpPr/>
            <p:nvPr/>
          </p:nvSpPr>
          <p:spPr>
            <a:xfrm>
              <a:off x="742401" y="4723019"/>
              <a:ext cx="5219400" cy="34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216000" marR="0" lvl="0" indent="-209650" algn="l" rtl="0">
                <a:lnSpc>
                  <a:spcPct val="13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22439"/>
                </a:buClr>
                <a:buSzPts val="1300"/>
                <a:buFont typeface="Noto Sans Symbols"/>
                <a:buChar char="●"/>
              </a:pPr>
              <a:r>
                <a:rPr lang="ru-RU" sz="1300" b="0" i="0" u="none" strike="noStrike" cap="none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Придерживайтесь обычного режима питания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g3f8cecd49eb_3_169"/>
            <p:cNvSpPr/>
            <p:nvPr/>
          </p:nvSpPr>
          <p:spPr>
            <a:xfrm>
              <a:off x="742401" y="5024006"/>
              <a:ext cx="5219400" cy="34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216000" marR="0" lvl="0" indent="-209650" algn="l" rtl="0">
                <a:lnSpc>
                  <a:spcPct val="13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22439"/>
                </a:buClr>
                <a:buSzPts val="1300"/>
                <a:buFont typeface="Noto Sans Symbols"/>
                <a:buChar char="●"/>
              </a:pPr>
              <a:r>
                <a:rPr lang="ru-RU" sz="1300" b="0" i="0" u="none" strike="noStrike" cap="none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Постарайтесь хорошо выспаться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g3f8cecd49eb_3_169"/>
            <p:cNvSpPr/>
            <p:nvPr/>
          </p:nvSpPr>
          <p:spPr>
            <a:xfrm>
              <a:off x="742401" y="5320863"/>
              <a:ext cx="5219400" cy="34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216000" marR="0" lvl="0" indent="-209650" algn="l" rtl="0">
                <a:lnSpc>
                  <a:spcPct val="13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22439"/>
                </a:buClr>
                <a:buSzPts val="1300"/>
                <a:buFont typeface="Noto Sans Symbols"/>
                <a:buChar char="●"/>
              </a:pPr>
              <a:r>
                <a:rPr lang="ru-RU" sz="1300" b="0" i="0" u="none" strike="noStrike" cap="none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Не употребляйте алкоголь</a:t>
              </a:r>
              <a:endPara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g3f8cecd49eb_3_169"/>
            <p:cNvSpPr txBox="1"/>
            <p:nvPr/>
          </p:nvSpPr>
          <p:spPr>
            <a:xfrm>
              <a:off x="744056" y="5588270"/>
              <a:ext cx="49398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216000" lvl="0" indent="-209650" algn="l" rtl="0">
                <a:lnSpc>
                  <a:spcPct val="132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22439"/>
                </a:buClr>
                <a:buSzPts val="1300"/>
                <a:buFont typeface="Noto Sans Symbols"/>
                <a:buChar char="●"/>
              </a:pPr>
              <a:r>
                <a:rPr lang="ru-RU" sz="1300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Не садитесь за руль сразу после донации</a:t>
              </a:r>
              <a:endParaRPr sz="1300">
                <a:solidFill>
                  <a:schemeClr val="dk1"/>
                </a:solidFill>
              </a:endParaRPr>
            </a:p>
          </p:txBody>
        </p:sp>
      </p:grpSp>
      <p:sp>
        <p:nvSpPr>
          <p:cNvPr id="255" name="Google Shape;255;g3f8cecd49eb_3_169"/>
          <p:cNvSpPr txBox="1"/>
          <p:nvPr>
            <p:ph type="sldNum" idx="12"/>
          </p:nvPr>
        </p:nvSpPr>
        <p:spPr>
          <a:xfrm>
            <a:off x="8972193" y="6156405"/>
            <a:ext cx="2741700" cy="3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10</a:t>
            </a:fld>
            <a:endParaRPr>
              <a:latin typeface="Times New Roman" charset="0"/>
              <a:ea typeface="Times New Roman"/>
              <a:cs typeface="Times New Roman" panose="02020503050405090304"/>
              <a:sym typeface="Times New Roman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59" name="Shape 259"/>
        <p:cNvGrpSpPr/>
        <p:nvPr/>
      </p:nvGrpSpPr>
      <p:grpSpPr>
        <a:xfrm>
          <a:off x="0" y="0"/>
          <a:ext cx="0" cy="0"/>
        </a:xfrm>
      </p:grpSpPr>
      <p:pic>
        <p:nvPicPr>
          <p:cNvPr id="260" name="Google Shape;260;g3f8cecd49eb_3_219" title="Photo4.jpg"/>
          <p:cNvPicPr preferRelativeResize="0"/>
          <p:nvPr/>
        </p:nvPicPr>
        <p:blipFill>
          <a:blip r:embed="rId3">
            <a:alphaModFix/>
          </a:blip>
          <a:srcRect l="242" t="6227" r="13402"/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261" name="Google Shape;261;g3f8cecd49eb_3_219"/>
          <p:cNvSpPr/>
          <p:nvPr/>
        </p:nvSpPr>
        <p:spPr>
          <a:xfrm>
            <a:off x="429921" y="468540"/>
            <a:ext cx="117756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4200" b="1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Где узнать больше о донорстве</a:t>
            </a:r>
            <a:endParaRPr sz="4200" b="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3f8cecd49eb_3_219"/>
          <p:cNvSpPr txBox="1"/>
          <p:nvPr>
            <p:ph type="sldNum" idx="12"/>
          </p:nvPr>
        </p:nvSpPr>
        <p:spPr>
          <a:xfrm>
            <a:off x="8985614" y="6156405"/>
            <a:ext cx="2741700" cy="3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11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3" name="Google Shape;263;g3f8cecd49eb_3_219"/>
          <p:cNvSpPr/>
          <p:nvPr/>
        </p:nvSpPr>
        <p:spPr>
          <a:xfrm>
            <a:off x="3830539" y="2156712"/>
            <a:ext cx="287880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000" b="1" i="0" u="none" strike="noStrike" cap="none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Портал +Я</a:t>
            </a:r>
            <a:endParaRPr sz="30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3f8cecd49eb_3_219"/>
          <p:cNvSpPr/>
          <p:nvPr/>
        </p:nvSpPr>
        <p:spPr>
          <a:xfrm>
            <a:off x="3844410" y="2684644"/>
            <a:ext cx="3238800" cy="5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6312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Просветительский проект о донорстве крови и плазмы</a:t>
            </a:r>
            <a:endParaRPr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g3f8cecd49eb_3_219"/>
          <p:cNvSpPr/>
          <p:nvPr/>
        </p:nvSpPr>
        <p:spPr>
          <a:xfrm>
            <a:off x="3851116" y="5298238"/>
            <a:ext cx="32388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400" b="1" i="0" u="sng" strike="noStrike" cap="none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донорство-плазмы.рф</a:t>
            </a:r>
            <a:endParaRPr sz="14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g3f8cecd49eb_3_219"/>
          <p:cNvSpPr/>
          <p:nvPr/>
        </p:nvSpPr>
        <p:spPr>
          <a:xfrm>
            <a:off x="3704203" y="3462766"/>
            <a:ext cx="3238800" cy="13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marR="0" lvl="0" indent="-31115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300"/>
              <a:buFont typeface="Manrope"/>
              <a:buChar char="●"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Инструкции, памятки,</a:t>
            </a:r>
            <a:b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полезные материалы</a:t>
            </a:r>
            <a:b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для доноров</a:t>
            </a:r>
            <a:endParaRPr sz="130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457200" marR="0" lvl="0" indent="-31115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300"/>
              <a:buFont typeface="Manrope"/>
              <a:buChar char="●"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Вдохновляющие истории донорства</a:t>
            </a:r>
            <a:endParaRPr sz="130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45720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67" name="Google Shape;267;g3f8cecd49eb_3_219"/>
          <p:cNvSpPr/>
          <p:nvPr/>
        </p:nvSpPr>
        <p:spPr>
          <a:xfrm>
            <a:off x="471679" y="2157191"/>
            <a:ext cx="32397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200" b="1" i="0" u="none" strike="noStrike" cap="none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Служба крови</a:t>
            </a:r>
            <a:endParaRPr sz="32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3f8cecd49eb_3_219"/>
          <p:cNvSpPr/>
          <p:nvPr/>
        </p:nvSpPr>
        <p:spPr>
          <a:xfrm>
            <a:off x="473750" y="2687500"/>
            <a:ext cx="31224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6312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Официальный ресурс </a:t>
            </a:r>
            <a:r>
              <a:rPr lang="ru-RU" b="1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российской системы донорства</a:t>
            </a:r>
            <a:endParaRPr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g3f8cecd49eb_3_219"/>
          <p:cNvSpPr/>
          <p:nvPr/>
        </p:nvSpPr>
        <p:spPr>
          <a:xfrm>
            <a:off x="480382" y="5297759"/>
            <a:ext cx="32388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400" b="1" i="0" u="sng" strike="noStrike" cap="none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yadonor.ru</a:t>
            </a:r>
            <a:endParaRPr sz="14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3f8cecd49eb_3_219"/>
          <p:cNvSpPr/>
          <p:nvPr/>
        </p:nvSpPr>
        <p:spPr>
          <a:xfrm>
            <a:off x="339553" y="3465629"/>
            <a:ext cx="3327600" cy="13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marR="0" lvl="0" indent="-31115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300"/>
              <a:buFont typeface="Manrope"/>
              <a:buChar char="●"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Адреса центров крови</a:t>
            </a:r>
            <a:endParaRPr sz="130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457200" marR="0" lvl="0" indent="-31115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300"/>
              <a:buFont typeface="Manrope"/>
              <a:buChar char="●"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Организация донорских акций (для вузов, бизнеса и НКО)</a:t>
            </a:r>
            <a:endParaRPr sz="130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457200" marR="0" lvl="0" indent="-31115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300"/>
              <a:buFont typeface="Manrope"/>
              <a:buChar char="●"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Запись на донорство иммунной плазмы</a:t>
            </a:r>
            <a:endParaRPr sz="130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71" name="Google Shape;271;g3f8cecd49eb_3_219"/>
          <p:cNvSpPr/>
          <p:nvPr/>
        </p:nvSpPr>
        <p:spPr>
          <a:xfrm>
            <a:off x="6826306" y="2155573"/>
            <a:ext cx="275880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000" b="1" i="0" u="none" strike="noStrike" cap="none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DonorSearch </a:t>
            </a:r>
            <a:endParaRPr sz="30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g3f8cecd49eb_3_219"/>
          <p:cNvSpPr/>
          <p:nvPr/>
        </p:nvSpPr>
        <p:spPr>
          <a:xfrm>
            <a:off x="6843932" y="2685793"/>
            <a:ext cx="3238800" cy="5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6312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Сообщество и сервис для доноров</a:t>
            </a:r>
            <a:endParaRPr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3f8cecd49eb_3_219"/>
          <p:cNvSpPr/>
          <p:nvPr/>
        </p:nvSpPr>
        <p:spPr>
          <a:xfrm>
            <a:off x="6849376" y="5299377"/>
            <a:ext cx="32388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400" b="1" i="0" u="sng" strike="noStrike" cap="none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donorsearch.org</a:t>
            </a:r>
            <a:endParaRPr sz="1400" b="0" i="0" u="none" strike="noStrike" cap="none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3f8cecd49eb_3_219"/>
          <p:cNvSpPr/>
          <p:nvPr/>
        </p:nvSpPr>
        <p:spPr>
          <a:xfrm>
            <a:off x="6697842" y="3463914"/>
            <a:ext cx="3288600" cy="16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marR="0" lvl="0" indent="-31115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300"/>
              <a:buFont typeface="Manrope"/>
              <a:buChar char="●"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Большое донорское</a:t>
            </a:r>
            <a:b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сообщество</a:t>
            </a:r>
            <a:endParaRPr sz="130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457200" marR="0" lvl="0" indent="-31115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300"/>
              <a:buFont typeface="Manrope"/>
              <a:buChar char="●"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Адреса центров крови</a:t>
            </a:r>
            <a:b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с «донорским светофором»</a:t>
            </a:r>
            <a:endParaRPr sz="130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457200" marR="0" lvl="0" indent="-31115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300"/>
              <a:buFont typeface="Manrope"/>
              <a:buChar char="●"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Сервис поиска совместимых доноров</a:t>
            </a:r>
            <a:endParaRPr sz="130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45720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</a:xfrm>
      </p:grpSpPr>
      <p:pic>
        <p:nvPicPr>
          <p:cNvPr id="279" name="Google Shape;279;p15" title="Photo.jpg"/>
          <p:cNvPicPr preferRelativeResize="0"/>
          <p:nvPr/>
        </p:nvPicPr>
        <p:blipFill>
          <a:blip r:embed="rId3">
            <a:alphaModFix/>
          </a:blip>
          <a:srcRect t="15625" b="51"/>
          <a:stretch>
            <a:fillRect/>
          </a:stretch>
        </p:blipFill>
        <p:spPr>
          <a:xfrm>
            <a:off x="600" y="750"/>
            <a:ext cx="12190800" cy="6856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280" name="Google Shape;280;p15"/>
          <p:cNvSpPr/>
          <p:nvPr/>
        </p:nvSpPr>
        <p:spPr>
          <a:xfrm>
            <a:off x="573552" y="5220000"/>
            <a:ext cx="89988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2200" b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46911" y="540005"/>
            <a:ext cx="1078920" cy="43884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5"/>
          <p:cNvSpPr/>
          <p:nvPr/>
        </p:nvSpPr>
        <p:spPr>
          <a:xfrm>
            <a:off x="470024" y="455499"/>
            <a:ext cx="27660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b="0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Портал «+Я»</a:t>
            </a:r>
            <a:br>
              <a:rPr lang="ru-RU" sz="1600" b="0" i="0" u="none" strike="noStrike" cap="none"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0" i="0" u="none" strike="noStrike" cap="none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донорство‑плазмы.рф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471178" y="5058880"/>
            <a:ext cx="9408600" cy="11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46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Спасибо </a:t>
            </a:r>
            <a:endParaRPr sz="4600" b="1">
              <a:solidFill>
                <a:srgbClr val="FAFF6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r>
              <a:rPr lang="ru-RU" sz="46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за вашу помощь!</a:t>
            </a:r>
            <a:endParaRPr sz="4600" b="1">
              <a:solidFill>
                <a:srgbClr val="FAFF6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117</Paragraphs>
  <Slides>12</Slides>
  <Notes>12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8">
      <vt:lpstr>Arial</vt:lpstr>
      <vt:lpstr>Calibri</vt:lpstr>
      <vt:lpstr>Times New Roman</vt:lpstr>
      <vt:lpstr>Manrope</vt:lpstr>
      <vt:lpstr>Noto Sans Symbols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Каримова Зиля</dc:creator>
  <cp:revision>1</cp:revision>
  <dcterms:created xsi:type="dcterms:W3CDTF">2023-06-30T08:30:50Z</dcterms:created>
  <dcterms:modified xsi:type="dcterms:W3CDTF">2026-10-19T14:16:55Z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16</vt:i4>
  </property>
</Properties>
</file>